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63" r:id="rId2"/>
    <p:sldId id="256" r:id="rId3"/>
    <p:sldId id="257" r:id="rId4"/>
    <p:sldId id="258" r:id="rId5"/>
    <p:sldId id="260" r:id="rId6"/>
    <p:sldId id="259" r:id="rId7"/>
    <p:sldId id="26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92BE"/>
    <a:srgbClr val="A3B8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3" d="100"/>
          <a:sy n="103" d="100"/>
        </p:scale>
        <p:origin x="8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2/16/2026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2/16/2026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2/16/2026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2/16/2026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2/16/2026</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2/16/2026</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2/16/2026</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1"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r" defTabSz="914400" rtl="1"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5.png"/><Relationship Id="rId9"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6AF2CC3-4434-15ED-923E-0891DCC56994}"/>
              </a:ext>
            </a:extLst>
          </p:cNvPr>
          <p:cNvPicPr>
            <a:picLocks noGrp="1" noChangeAspect="1"/>
          </p:cNvPicPr>
          <p:nvPr>
            <p:ph idx="1"/>
          </p:nvPr>
        </p:nvPicPr>
        <p:blipFill>
          <a:blip r:embed="rId2"/>
          <a:stretch>
            <a:fillRect/>
          </a:stretch>
        </p:blipFill>
        <p:spPr>
          <a:xfrm>
            <a:off x="-71860" y="-662474"/>
            <a:ext cx="12263860" cy="8677469"/>
          </a:xfrm>
        </p:spPr>
      </p:pic>
      <p:sp>
        <p:nvSpPr>
          <p:cNvPr id="8" name="Star: 5 Points 7">
            <a:extLst>
              <a:ext uri="{FF2B5EF4-FFF2-40B4-BE49-F238E27FC236}">
                <a16:creationId xmlns:a16="http://schemas.microsoft.com/office/drawing/2014/main" id="{057ABFD9-3680-DF34-8A6A-39A8D020C654}"/>
              </a:ext>
            </a:extLst>
          </p:cNvPr>
          <p:cNvSpPr/>
          <p:nvPr/>
        </p:nvSpPr>
        <p:spPr>
          <a:xfrm>
            <a:off x="5075853" y="4404049"/>
            <a:ext cx="177282" cy="214604"/>
          </a:xfrm>
          <a:prstGeom prst="star5">
            <a:avLst/>
          </a:prstGeom>
          <a:solidFill>
            <a:srgbClr val="7092BE"/>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157809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86D4-18A1-9CAA-6AB4-3E1B6787F924}"/>
              </a:ext>
            </a:extLst>
          </p:cNvPr>
          <p:cNvSpPr>
            <a:spLocks noGrp="1"/>
          </p:cNvSpPr>
          <p:nvPr>
            <p:ph type="ctrTitle"/>
          </p:nvPr>
        </p:nvSpPr>
        <p:spPr>
          <a:xfrm>
            <a:off x="1600200" y="629270"/>
            <a:ext cx="8991600" cy="1645920"/>
          </a:xfrm>
        </p:spPr>
        <p:txBody>
          <a:bodyPr>
            <a:normAutofit/>
          </a:bodyPr>
          <a:lstStyle/>
          <a:p>
            <a:r>
              <a:rPr lang="fa-IR" sz="6600" dirty="0">
                <a:latin typeface="Traditional Arabic" panose="02020603050405020304" pitchFamily="18" charset="-78"/>
                <a:cs typeface="B Ziba" panose="00000400000000000000" pitchFamily="2" charset="-78"/>
              </a:rPr>
              <a:t>خمیر دندان</a:t>
            </a:r>
          </a:p>
        </p:txBody>
      </p:sp>
      <p:pic>
        <p:nvPicPr>
          <p:cNvPr id="6" name="Picture 5">
            <a:extLst>
              <a:ext uri="{FF2B5EF4-FFF2-40B4-BE49-F238E27FC236}">
                <a16:creationId xmlns:a16="http://schemas.microsoft.com/office/drawing/2014/main" id="{DD09405B-225B-9670-A47D-A23E6B5ED12E}"/>
              </a:ext>
            </a:extLst>
          </p:cNvPr>
          <p:cNvPicPr>
            <a:picLocks noChangeAspect="1"/>
          </p:cNvPicPr>
          <p:nvPr/>
        </p:nvPicPr>
        <p:blipFill>
          <a:blip r:embed="rId2"/>
          <a:stretch>
            <a:fillRect/>
          </a:stretch>
        </p:blipFill>
        <p:spPr>
          <a:xfrm>
            <a:off x="-719482" y="3209540"/>
            <a:ext cx="3804234" cy="3810330"/>
          </a:xfrm>
          <a:prstGeom prst="rect">
            <a:avLst/>
          </a:prstGeom>
        </p:spPr>
      </p:pic>
      <p:sp>
        <p:nvSpPr>
          <p:cNvPr id="3" name="Subtitle 2">
            <a:extLst>
              <a:ext uri="{FF2B5EF4-FFF2-40B4-BE49-F238E27FC236}">
                <a16:creationId xmlns:a16="http://schemas.microsoft.com/office/drawing/2014/main" id="{6D988F85-1A3C-9D40-FE55-90B52FF94BD1}"/>
              </a:ext>
            </a:extLst>
          </p:cNvPr>
          <p:cNvSpPr>
            <a:spLocks noGrp="1"/>
          </p:cNvSpPr>
          <p:nvPr>
            <p:ph type="subTitle" idx="1"/>
          </p:nvPr>
        </p:nvSpPr>
        <p:spPr>
          <a:xfrm>
            <a:off x="3241815" y="3342917"/>
            <a:ext cx="6801612" cy="1239894"/>
          </a:xfrm>
        </p:spPr>
        <p:txBody>
          <a:bodyPr>
            <a:noAutofit/>
          </a:bodyPr>
          <a:lstStyle/>
          <a:p>
            <a:r>
              <a:rPr lang="fa-IR" sz="4400" dirty="0">
                <a:solidFill>
                  <a:schemeClr val="bg1"/>
                </a:solidFill>
                <a:latin typeface="Arabic Typesetting" panose="03020402040406030203" pitchFamily="66" charset="-78"/>
                <a:cs typeface="Arabic Typesetting" panose="03020402040406030203" pitchFamily="66" charset="-78"/>
              </a:rPr>
              <a:t>ایا واقعا خمیر دندان برای دندان های ما خوب است و دندان های مارا تمیز می کند ؟</a:t>
            </a:r>
          </a:p>
        </p:txBody>
      </p:sp>
      <p:pic>
        <p:nvPicPr>
          <p:cNvPr id="8" name="Picture 7">
            <a:extLst>
              <a:ext uri="{FF2B5EF4-FFF2-40B4-BE49-F238E27FC236}">
                <a16:creationId xmlns:a16="http://schemas.microsoft.com/office/drawing/2014/main" id="{E3C2C8C0-BDD7-4C9A-B7F1-0D1B9F4B1B55}"/>
              </a:ext>
            </a:extLst>
          </p:cNvPr>
          <p:cNvPicPr>
            <a:picLocks noChangeAspect="1"/>
          </p:cNvPicPr>
          <p:nvPr/>
        </p:nvPicPr>
        <p:blipFill>
          <a:blip r:embed="rId3"/>
          <a:stretch>
            <a:fillRect/>
          </a:stretch>
        </p:blipFill>
        <p:spPr>
          <a:xfrm>
            <a:off x="1600200" y="4041929"/>
            <a:ext cx="2484637" cy="2492703"/>
          </a:xfrm>
          <a:prstGeom prst="rect">
            <a:avLst/>
          </a:prstGeom>
        </p:spPr>
      </p:pic>
    </p:spTree>
    <p:extLst>
      <p:ext uri="{BB962C8B-B14F-4D97-AF65-F5344CB8AC3E}">
        <p14:creationId xmlns:p14="http://schemas.microsoft.com/office/powerpoint/2010/main" val="33055475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6F78E-493F-B65C-FB97-BCA52C8CCD12}"/>
              </a:ext>
            </a:extLst>
          </p:cNvPr>
          <p:cNvSpPr>
            <a:spLocks noGrp="1"/>
          </p:cNvSpPr>
          <p:nvPr>
            <p:ph type="title"/>
          </p:nvPr>
        </p:nvSpPr>
        <p:spPr>
          <a:xfrm>
            <a:off x="7437062" y="-9537"/>
            <a:ext cx="4754336" cy="1188720"/>
          </a:xfrm>
        </p:spPr>
        <p:txBody>
          <a:bodyPr>
            <a:normAutofit fontScale="90000"/>
          </a:bodyPr>
          <a:lstStyle/>
          <a:p>
            <a:pPr algn="r"/>
            <a:r>
              <a:rPr lang="fa-IR" dirty="0">
                <a:cs typeface="B Ziba" panose="00000400000000000000" pitchFamily="2" charset="-78"/>
              </a:rPr>
              <a:t>مرحله اول :</a:t>
            </a:r>
            <a:br>
              <a:rPr lang="fa-IR" dirty="0">
                <a:cs typeface="B Ziba" panose="00000400000000000000" pitchFamily="2" charset="-78"/>
              </a:rPr>
            </a:br>
            <a:r>
              <a:rPr lang="fa-IR" dirty="0">
                <a:cs typeface="B Ziba" panose="00000400000000000000" pitchFamily="2" charset="-78"/>
              </a:rPr>
              <a:t>تاثیر مواد مختلف بر روی دندان ها </a:t>
            </a:r>
          </a:p>
        </p:txBody>
      </p:sp>
      <p:pic>
        <p:nvPicPr>
          <p:cNvPr id="6" name="Picture 5">
            <a:extLst>
              <a:ext uri="{FF2B5EF4-FFF2-40B4-BE49-F238E27FC236}">
                <a16:creationId xmlns:a16="http://schemas.microsoft.com/office/drawing/2014/main" id="{2280A651-E9EA-8B33-4266-1F8E7985D9F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rot="5400000">
            <a:off x="4131564" y="2713728"/>
            <a:ext cx="3439359" cy="3439359"/>
          </a:xfrm>
          <a:prstGeom prst="rect">
            <a:avLst/>
          </a:prstGeom>
        </p:spPr>
      </p:pic>
      <p:pic>
        <p:nvPicPr>
          <p:cNvPr id="9" name="Picture 8">
            <a:extLst>
              <a:ext uri="{FF2B5EF4-FFF2-40B4-BE49-F238E27FC236}">
                <a16:creationId xmlns:a16="http://schemas.microsoft.com/office/drawing/2014/main" id="{4A7DCB05-9C22-5CEF-7508-F795101EC1D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1750">
                        <a14:foregroundMark x1="57750" y1="53500" x2="60500" y2="56000"/>
                        <a14:foregroundMark x1="51875" y1="54250" x2="54125" y2="57875"/>
                        <a14:foregroundMark x1="15000" y1="64750" x2="21750" y2="74375"/>
                        <a14:foregroundMark x1="19375" y1="67250" x2="18000" y2="61000"/>
                        <a14:foregroundMark x1="24500" y1="72000" x2="23500" y2="71000"/>
                        <a14:foregroundMark x1="54500" y1="60250" x2="71750" y2="69000"/>
                        <a14:foregroundMark x1="71750" y1="69000" x2="75375" y2="69375"/>
                        <a14:foregroundMark x1="76750" y1="69375" x2="83625" y2="66375"/>
                        <a14:foregroundMark x1="83625" y1="66375" x2="89875" y2="61000"/>
                        <a14:foregroundMark x1="89875" y1="61000" x2="92625" y2="54125"/>
                        <a14:foregroundMark x1="92625" y1="54125" x2="91750" y2="46125"/>
                        <a14:foregroundMark x1="91750" y1="46125" x2="86750" y2="37375"/>
                        <a14:foregroundMark x1="86750" y1="37375" x2="78500" y2="30750"/>
                        <a14:foregroundMark x1="78500" y1="30750" x2="65500" y2="28875"/>
                        <a14:foregroundMark x1="65500" y1="28875" x2="53625" y2="34750"/>
                        <a14:foregroundMark x1="53625" y1="34750" x2="49875" y2="43875"/>
                        <a14:foregroundMark x1="49875" y1="43875" x2="60625" y2="64875"/>
                        <a14:foregroundMark x1="60625" y1="64875" x2="69500" y2="68125"/>
                        <a14:foregroundMark x1="72625" y1="69250" x2="51750" y2="52250"/>
                        <a14:foregroundMark x1="51750" y1="52250" x2="51125" y2="40625"/>
                        <a14:foregroundMark x1="51125" y1="40625" x2="57875" y2="30375"/>
                        <a14:foregroundMark x1="57875" y1="30375" x2="68125" y2="27875"/>
                        <a14:foregroundMark x1="70750" y1="27500" x2="67875" y2="28125"/>
                        <a14:foregroundMark x1="64250" y1="26750" x2="51000" y2="32000"/>
                        <a14:foregroundMark x1="51000" y1="32000" x2="49375" y2="33625"/>
                        <a14:foregroundMark x1="55250" y1="32125" x2="50375" y2="37625"/>
                        <a14:foregroundMark x1="50375" y1="37625" x2="52375" y2="56750"/>
                        <a14:foregroundMark x1="53250" y1="59625" x2="49875" y2="42375"/>
                        <a14:foregroundMark x1="49875" y1="42375" x2="50000" y2="42000"/>
                        <a14:foregroundMark x1="88750" y1="59875" x2="89250" y2="60500"/>
                      </a14:backgroundRemoval>
                    </a14:imgEffect>
                  </a14:imgLayer>
                </a14:imgProps>
              </a:ext>
            </a:extLst>
          </a:blip>
          <a:stretch>
            <a:fillRect/>
          </a:stretch>
        </p:blipFill>
        <p:spPr>
          <a:xfrm>
            <a:off x="4476426" y="74655"/>
            <a:ext cx="2386564" cy="2386564"/>
          </a:xfrm>
          <a:prstGeom prst="rect">
            <a:avLst/>
          </a:prstGeom>
        </p:spPr>
      </p:pic>
      <p:pic>
        <p:nvPicPr>
          <p:cNvPr id="10" name="Picture 9">
            <a:extLst>
              <a:ext uri="{FF2B5EF4-FFF2-40B4-BE49-F238E27FC236}">
                <a16:creationId xmlns:a16="http://schemas.microsoft.com/office/drawing/2014/main" id="{88DD5938-AC52-FE11-6149-3C42CCF4243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37636" y1="60688" x2="37636" y2="60688"/>
                        <a14:foregroundMark x1="35870" y1="55525" x2="41440" y2="54529"/>
                        <a14:foregroundMark x1="41712" y1="54348" x2="41576" y2="55525"/>
                        <a14:foregroundMark x1="48777" y1="58152" x2="48777" y2="58152"/>
                        <a14:foregroundMark x1="48777" y1="58152" x2="48777" y2="58152"/>
                        <a14:foregroundMark x1="52310" y1="55254" x2="52310" y2="61957"/>
                        <a14:foregroundMark x1="61957" y1="54076" x2="64946" y2="63225"/>
                        <a14:foregroundMark x1="60054" y1="56703" x2="63587" y2="65217"/>
                      </a14:backgroundRemoval>
                    </a14:imgEffect>
                  </a14:imgLayer>
                </a14:imgProps>
              </a:ext>
            </a:extLst>
          </a:blip>
          <a:stretch>
            <a:fillRect/>
          </a:stretch>
        </p:blipFill>
        <p:spPr>
          <a:xfrm rot="532166">
            <a:off x="8444856" y="2347874"/>
            <a:ext cx="2970627" cy="4455941"/>
          </a:xfrm>
          <a:prstGeom prst="rect">
            <a:avLst/>
          </a:prstGeom>
        </p:spPr>
      </p:pic>
      <p:pic>
        <p:nvPicPr>
          <p:cNvPr id="11" name="Picture 10">
            <a:extLst>
              <a:ext uri="{FF2B5EF4-FFF2-40B4-BE49-F238E27FC236}">
                <a16:creationId xmlns:a16="http://schemas.microsoft.com/office/drawing/2014/main" id="{A4903872-DCB3-E2CD-AA0A-05BF99D8057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9982" r="91549">
                        <a14:foregroundMark x1="73607" y1="51735" x2="71953" y2="42245"/>
                        <a14:foregroundMark x1="79155" y1="35996" x2="85242" y2="30714"/>
                        <a14:foregroundMark x1="77092" y1="37787" x2="77523" y2="37413"/>
                        <a14:foregroundMark x1="71953" y1="42245" x2="76359" y2="38423"/>
                        <a14:foregroundMark x1="87875" y1="37041" x2="88977" y2="35306"/>
                        <a14:foregroundMark x1="89284" y1="30204" x2="88855" y2="26429"/>
                        <a14:foregroundMark x1="91549" y1="32143" x2="91427" y2="30714"/>
                        <a14:foregroundMark x1="88671" y1="25204" x2="88671" y2="25204"/>
                        <a14:foregroundMark x1="77771" y1="75204" x2="76056" y2="75000"/>
                        <a14:foregroundMark x1="85671" y1="69184" x2="85242" y2="68878"/>
                        <a14:foregroundMark x1="87508" y1="65714" x2="87508" y2="65714"/>
                        <a14:foregroundMark x1="82792" y1="74286" x2="82792" y2="74286"/>
                        <a14:backgroundMark x1="29149" y1="24082" x2="27985" y2="68776"/>
                        <a14:backgroundMark x1="27985" y1="68776" x2="27740" y2="69898"/>
                        <a14:backgroundMark x1="19228" y1="27347" x2="19473" y2="46020"/>
                        <a14:backgroundMark x1="19473" y1="46020" x2="31660" y2="65612"/>
                        <a14:backgroundMark x1="31660" y1="65612" x2="31904" y2="43878"/>
                        <a14:backgroundMark x1="31904" y1="43878" x2="28414" y2="55408"/>
                        <a14:backgroundMark x1="28414" y1="55408" x2="27006" y2="37449"/>
                        <a14:backgroundMark x1="27006" y1="37449" x2="11268" y2="34286"/>
                        <a14:backgroundMark x1="11268" y1="34286" x2="21678" y2="38878"/>
                        <a14:backgroundMark x1="21678" y1="38878" x2="30006" y2="33571"/>
                        <a14:backgroundMark x1="30006" y1="33571" x2="35517" y2="40918"/>
                        <a14:backgroundMark x1="35517" y1="40918" x2="36436" y2="36224"/>
                        <a14:backgroundMark x1="36681" y1="36122" x2="44274" y2="47959"/>
                        <a14:backgroundMark x1="44274" y1="47959" x2="45009" y2="55000"/>
                        <a14:backgroundMark x1="45009" y1="55000" x2="38273" y2="64388"/>
                        <a14:backgroundMark x1="38273" y1="64388" x2="33497" y2="59490"/>
                        <a14:backgroundMark x1="33497" y1="59490" x2="17269" y2="61939"/>
                        <a14:backgroundMark x1="17269" y1="61939" x2="14697" y2="54286"/>
                        <a14:backgroundMark x1="14697" y1="54286" x2="12982" y2="70204"/>
                        <a14:backgroundMark x1="12982" y1="70204" x2="18310" y2="84490"/>
                        <a14:backgroundMark x1="78383" y1="36633" x2="77955" y2="36633"/>
                        <a14:backgroundMark x1="78506" y1="36633" x2="77771" y2="37755"/>
                        <a14:backgroundMark x1="77281" y1="37755" x2="79118" y2="36122"/>
                        <a14:backgroundMark x1="76975" y1="37551" x2="76179" y2="38061"/>
                        <a14:backgroundMark x1="77036" y1="38061" x2="77036" y2="38061"/>
                        <a14:backgroundMark x1="79486" y1="35714" x2="79486" y2="35714"/>
                        <a14:backgroundMark x1="79241" y1="35816" x2="79241" y2="35816"/>
                        <a14:backgroundMark x1="79547" y1="35816" x2="79547" y2="35816"/>
                      </a14:backgroundRemoval>
                    </a14:imgEffect>
                  </a14:imgLayer>
                </a14:imgProps>
              </a:ext>
            </a:extLst>
          </a:blip>
          <a:stretch>
            <a:fillRect/>
          </a:stretch>
        </p:blipFill>
        <p:spPr>
          <a:xfrm>
            <a:off x="7417557" y="897096"/>
            <a:ext cx="4522194" cy="2713870"/>
          </a:xfrm>
          <a:prstGeom prst="rect">
            <a:avLst/>
          </a:prstGeom>
        </p:spPr>
      </p:pic>
      <p:pic>
        <p:nvPicPr>
          <p:cNvPr id="12" name="Picture 11">
            <a:extLst>
              <a:ext uri="{FF2B5EF4-FFF2-40B4-BE49-F238E27FC236}">
                <a16:creationId xmlns:a16="http://schemas.microsoft.com/office/drawing/2014/main" id="{BBE57577-9233-913D-2D63-2160B373FDD5}"/>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986" b="89733" l="9880" r="92982">
                        <a14:foregroundMark x1="90859" y1="31505" x2="91320" y2="30942"/>
                        <a14:foregroundMark x1="91043" y1="19831" x2="91782" y2="20394"/>
                        <a14:foregroundMark x1="92428" y1="30942" x2="91967" y2="33193"/>
                        <a14:foregroundMark x1="91967" y1="18987" x2="92798" y2="22082"/>
                        <a14:foregroundMark x1="92982" y1="32349" x2="92890" y2="31505"/>
                      </a14:backgroundRemoval>
                    </a14:imgEffect>
                  </a14:imgLayer>
                </a14:imgProps>
              </a:ext>
            </a:extLst>
          </a:blip>
          <a:stretch>
            <a:fillRect/>
          </a:stretch>
        </p:blipFill>
        <p:spPr>
          <a:xfrm>
            <a:off x="435986" y="50407"/>
            <a:ext cx="3191267" cy="2095098"/>
          </a:xfrm>
          <a:prstGeom prst="rect">
            <a:avLst/>
          </a:prstGeom>
        </p:spPr>
      </p:pic>
      <p:pic>
        <p:nvPicPr>
          <p:cNvPr id="14" name="Picture 13">
            <a:extLst>
              <a:ext uri="{FF2B5EF4-FFF2-40B4-BE49-F238E27FC236}">
                <a16:creationId xmlns:a16="http://schemas.microsoft.com/office/drawing/2014/main" id="{4CADB5E1-F9F6-E0F7-3BDF-DE7A9356B24A}"/>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8469" b="91531" l="10000" r="90000">
                        <a14:foregroundMark x1="41122" y1="45510" x2="41122" y2="45510"/>
                        <a14:foregroundMark x1="37347" y1="45918" x2="37347" y2="45918"/>
                        <a14:foregroundMark x1="37041" y1="44694" x2="37041" y2="44694"/>
                        <a14:foregroundMark x1="39694" y1="40816" x2="35408" y2="50306"/>
                        <a14:foregroundMark x1="57449" y1="80102" x2="53571" y2="90408"/>
                        <a14:foregroundMark x1="34592" y1="91531" x2="34592" y2="91531"/>
                        <a14:foregroundMark x1="34592" y1="91531" x2="34592" y2="91531"/>
                        <a14:foregroundMark x1="38776" y1="8469" x2="38776" y2="8469"/>
                      </a14:backgroundRemoval>
                    </a14:imgEffect>
                  </a14:imgLayer>
                </a14:imgProps>
              </a:ext>
            </a:extLst>
          </a:blip>
          <a:stretch>
            <a:fillRect/>
          </a:stretch>
        </p:blipFill>
        <p:spPr>
          <a:xfrm>
            <a:off x="693707" y="2503835"/>
            <a:ext cx="2889680" cy="2889680"/>
          </a:xfrm>
          <a:prstGeom prst="rect">
            <a:avLst/>
          </a:prstGeom>
        </p:spPr>
      </p:pic>
      <p:sp>
        <p:nvSpPr>
          <p:cNvPr id="16" name="TextBox 15">
            <a:extLst>
              <a:ext uri="{FF2B5EF4-FFF2-40B4-BE49-F238E27FC236}">
                <a16:creationId xmlns:a16="http://schemas.microsoft.com/office/drawing/2014/main" id="{1249EEC7-6186-160A-E731-3A0DBB72D879}"/>
              </a:ext>
            </a:extLst>
          </p:cNvPr>
          <p:cNvSpPr txBox="1"/>
          <p:nvPr/>
        </p:nvSpPr>
        <p:spPr>
          <a:xfrm>
            <a:off x="8505386" y="2001746"/>
            <a:ext cx="2617688" cy="646331"/>
          </a:xfrm>
          <a:prstGeom prst="rect">
            <a:avLst/>
          </a:prstGeom>
          <a:noFill/>
        </p:spPr>
        <p:txBody>
          <a:bodyPr wrap="square" rtlCol="1">
            <a:spAutoFit/>
          </a:bodyPr>
          <a:lstStyle/>
          <a:p>
            <a:r>
              <a:rPr lang="fa-IR" sz="3600" dirty="0">
                <a:cs typeface="B Ziba" panose="00000400000000000000" pitchFamily="2" charset="-78"/>
              </a:rPr>
              <a:t>زردچوبه</a:t>
            </a:r>
          </a:p>
        </p:txBody>
      </p:sp>
      <p:sp>
        <p:nvSpPr>
          <p:cNvPr id="17" name="TextBox 16">
            <a:extLst>
              <a:ext uri="{FF2B5EF4-FFF2-40B4-BE49-F238E27FC236}">
                <a16:creationId xmlns:a16="http://schemas.microsoft.com/office/drawing/2014/main" id="{0B074A38-5986-46C0-3A31-43DF0CD15B84}"/>
              </a:ext>
            </a:extLst>
          </p:cNvPr>
          <p:cNvSpPr txBox="1"/>
          <p:nvPr/>
        </p:nvSpPr>
        <p:spPr>
          <a:xfrm>
            <a:off x="8377197" y="4160345"/>
            <a:ext cx="889987" cy="830997"/>
          </a:xfrm>
          <a:prstGeom prst="rect">
            <a:avLst/>
          </a:prstGeom>
          <a:noFill/>
        </p:spPr>
        <p:txBody>
          <a:bodyPr wrap="none" rtlCol="1">
            <a:spAutoFit/>
          </a:bodyPr>
          <a:lstStyle/>
          <a:p>
            <a:r>
              <a:rPr lang="fa-IR" sz="4800" dirty="0">
                <a:cs typeface="B Ziba" panose="00000400000000000000" pitchFamily="2" charset="-78"/>
              </a:rPr>
              <a:t>نمک</a:t>
            </a:r>
          </a:p>
        </p:txBody>
      </p:sp>
      <p:sp>
        <p:nvSpPr>
          <p:cNvPr id="18" name="TextBox 17">
            <a:extLst>
              <a:ext uri="{FF2B5EF4-FFF2-40B4-BE49-F238E27FC236}">
                <a16:creationId xmlns:a16="http://schemas.microsoft.com/office/drawing/2014/main" id="{254FF576-67CA-A71B-6836-DFD37042E1F2}"/>
              </a:ext>
            </a:extLst>
          </p:cNvPr>
          <p:cNvSpPr txBox="1"/>
          <p:nvPr/>
        </p:nvSpPr>
        <p:spPr>
          <a:xfrm>
            <a:off x="1347073" y="1569322"/>
            <a:ext cx="1726755" cy="584775"/>
          </a:xfrm>
          <a:prstGeom prst="rect">
            <a:avLst/>
          </a:prstGeom>
          <a:noFill/>
        </p:spPr>
        <p:txBody>
          <a:bodyPr wrap="none" rtlCol="1">
            <a:spAutoFit/>
          </a:bodyPr>
          <a:lstStyle/>
          <a:p>
            <a:r>
              <a:rPr lang="fa-IR" sz="3200" dirty="0">
                <a:cs typeface="B Ziba" panose="00000400000000000000" pitchFamily="2" charset="-78"/>
              </a:rPr>
              <a:t>چوب مسواک</a:t>
            </a:r>
          </a:p>
        </p:txBody>
      </p:sp>
      <p:sp>
        <p:nvSpPr>
          <p:cNvPr id="19" name="TextBox 18">
            <a:extLst>
              <a:ext uri="{FF2B5EF4-FFF2-40B4-BE49-F238E27FC236}">
                <a16:creationId xmlns:a16="http://schemas.microsoft.com/office/drawing/2014/main" id="{DDFDADF4-03B9-235E-6162-105F292A9FA8}"/>
              </a:ext>
            </a:extLst>
          </p:cNvPr>
          <p:cNvSpPr txBox="1"/>
          <p:nvPr/>
        </p:nvSpPr>
        <p:spPr>
          <a:xfrm>
            <a:off x="1117180" y="5167070"/>
            <a:ext cx="1723418" cy="584775"/>
          </a:xfrm>
          <a:prstGeom prst="rect">
            <a:avLst/>
          </a:prstGeom>
          <a:noFill/>
        </p:spPr>
        <p:txBody>
          <a:bodyPr wrap="square" rtlCol="1">
            <a:spAutoFit/>
          </a:bodyPr>
          <a:lstStyle/>
          <a:p>
            <a:r>
              <a:rPr lang="fa-IR" sz="3200" dirty="0">
                <a:cs typeface="B Ziba" panose="00000400000000000000" pitchFamily="2" charset="-78"/>
              </a:rPr>
              <a:t>جوش شیرین</a:t>
            </a:r>
          </a:p>
        </p:txBody>
      </p:sp>
      <p:sp>
        <p:nvSpPr>
          <p:cNvPr id="20" name="TextBox 19">
            <a:extLst>
              <a:ext uri="{FF2B5EF4-FFF2-40B4-BE49-F238E27FC236}">
                <a16:creationId xmlns:a16="http://schemas.microsoft.com/office/drawing/2014/main" id="{EBC7202E-648B-5A7D-3DAD-12466DFABB8A}"/>
              </a:ext>
            </a:extLst>
          </p:cNvPr>
          <p:cNvSpPr txBox="1"/>
          <p:nvPr/>
        </p:nvSpPr>
        <p:spPr>
          <a:xfrm>
            <a:off x="5030993" y="1961644"/>
            <a:ext cx="1377300" cy="584775"/>
          </a:xfrm>
          <a:prstGeom prst="rect">
            <a:avLst/>
          </a:prstGeom>
          <a:noFill/>
        </p:spPr>
        <p:txBody>
          <a:bodyPr wrap="none" rtlCol="1">
            <a:spAutoFit/>
          </a:bodyPr>
          <a:lstStyle/>
          <a:p>
            <a:r>
              <a:rPr lang="fa-IR" sz="3200" dirty="0">
                <a:cs typeface="B Ziba" panose="00000400000000000000" pitchFamily="2" charset="-78"/>
              </a:rPr>
              <a:t>زغال فعال</a:t>
            </a:r>
          </a:p>
        </p:txBody>
      </p:sp>
      <p:sp>
        <p:nvSpPr>
          <p:cNvPr id="21" name="TextBox 20">
            <a:extLst>
              <a:ext uri="{FF2B5EF4-FFF2-40B4-BE49-F238E27FC236}">
                <a16:creationId xmlns:a16="http://schemas.microsoft.com/office/drawing/2014/main" id="{6B60C620-49ED-0514-E611-F040FDA3848D}"/>
              </a:ext>
            </a:extLst>
          </p:cNvPr>
          <p:cNvSpPr txBox="1"/>
          <p:nvPr/>
        </p:nvSpPr>
        <p:spPr>
          <a:xfrm>
            <a:off x="4665451" y="4991342"/>
            <a:ext cx="1959191" cy="707886"/>
          </a:xfrm>
          <a:prstGeom prst="rect">
            <a:avLst/>
          </a:prstGeom>
          <a:noFill/>
        </p:spPr>
        <p:txBody>
          <a:bodyPr wrap="none" rtlCol="1">
            <a:spAutoFit/>
          </a:bodyPr>
          <a:lstStyle/>
          <a:p>
            <a:r>
              <a:rPr lang="fa-IR" sz="4000" dirty="0">
                <a:cs typeface="B Ziba" panose="00000400000000000000" pitchFamily="2" charset="-78"/>
              </a:rPr>
              <a:t>خمیر دندان </a:t>
            </a:r>
          </a:p>
        </p:txBody>
      </p:sp>
    </p:spTree>
    <p:extLst>
      <p:ext uri="{BB962C8B-B14F-4D97-AF65-F5344CB8AC3E}">
        <p14:creationId xmlns:p14="http://schemas.microsoft.com/office/powerpoint/2010/main" val="2615078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11D313-3516-2185-1902-2AC67AFD7F78}"/>
              </a:ext>
            </a:extLst>
          </p:cNvPr>
          <p:cNvSpPr>
            <a:spLocks noGrp="1"/>
          </p:cNvSpPr>
          <p:nvPr>
            <p:ph idx="1"/>
          </p:nvPr>
        </p:nvSpPr>
        <p:spPr>
          <a:xfrm>
            <a:off x="1133062" y="302348"/>
            <a:ext cx="10505660" cy="2689330"/>
          </a:xfrm>
        </p:spPr>
        <p:txBody>
          <a:bodyPr>
            <a:normAutofit fontScale="25000" lnSpcReduction="20000"/>
          </a:bodyPr>
          <a:lstStyle/>
          <a:p>
            <a:pPr marL="0" indent="0">
              <a:lnSpc>
                <a:spcPct val="170000"/>
              </a:lnSpc>
              <a:buNone/>
            </a:pPr>
            <a:r>
              <a:rPr lang="fa-IR" sz="14400" dirty="0">
                <a:solidFill>
                  <a:schemeClr val="tx1"/>
                </a:solidFill>
                <a:latin typeface="Arabic Typesetting" panose="03020402040406030203" pitchFamily="66" charset="-78"/>
                <a:cs typeface="Arabic Typesetting" panose="03020402040406030203" pitchFamily="66" charset="-78"/>
              </a:rPr>
              <a:t>روش کار : </a:t>
            </a:r>
            <a:r>
              <a:rPr lang="fa-IR" sz="14400" dirty="0">
                <a:latin typeface="Arabic Typesetting" panose="03020402040406030203" pitchFamily="66" charset="-78"/>
                <a:cs typeface="Arabic Typesetting" panose="03020402040406030203" pitchFamily="66" charset="-78"/>
              </a:rPr>
              <a:t>ابتدا ما از دندان هایمان نمونه برداری کردیم سپس ان را به روی محیط کشت زدیم بعد دندان هایمان را با مواد مختلف تمیز کردیم و نتیجه را دوبراه روی محیط کشت گذاشتیم یک هفته محیط کشت را در جایی تاریک و مرطوب نگه داری کردیم که باکتری ها رشد کنند بعد از یک هفته مشاهده کردیم که کدام مواد تاثیر مثبتی روی دندان هایمان دارند و کدام تاثیر منفی </a:t>
            </a:r>
            <a:br>
              <a:rPr lang="fa-IR" sz="14400" dirty="0">
                <a:cs typeface="B Ziba" panose="00000400000000000000" pitchFamily="2" charset="-78"/>
              </a:rPr>
            </a:br>
            <a:endParaRPr lang="fa-IR" dirty="0"/>
          </a:p>
        </p:txBody>
      </p:sp>
      <p:pic>
        <p:nvPicPr>
          <p:cNvPr id="5" name="Picture 4">
            <a:extLst>
              <a:ext uri="{FF2B5EF4-FFF2-40B4-BE49-F238E27FC236}">
                <a16:creationId xmlns:a16="http://schemas.microsoft.com/office/drawing/2014/main" id="{4D913484-6E09-4577-BF6C-3BAE0BCC156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13475" y1="45804" x2="21355" y2="41434"/>
                        <a14:foregroundMark x1="21355" y1="41434" x2="22459" y2="62937"/>
                        <a14:foregroundMark x1="22459" y1="62937" x2="20173" y2="45629"/>
                        <a14:foregroundMark x1="20173" y1="45629" x2="13712" y2="40559"/>
                        <a14:foregroundMark x1="13712" y1="40559" x2="12924" y2="49476"/>
                        <a14:foregroundMark x1="12924" y1="49476" x2="13790" y2="62063"/>
                        <a14:foregroundMark x1="13790" y1="62063" x2="13633" y2="63112"/>
                        <a14:foregroundMark x1="14106" y1="67483" x2="14106" y2="62762"/>
                        <a14:foregroundMark x1="13475" y1="60315" x2="24429" y2="49126"/>
                        <a14:foregroundMark x1="24429" y1="49126" x2="27423" y2="42657"/>
                        <a14:foregroundMark x1="27423" y1="42657" x2="27423" y2="42657"/>
                        <a14:foregroundMark x1="16942" y1="72902" x2="16391" y2="73427"/>
                        <a14:foregroundMark x1="82427" y1="62063" x2="77147" y2="43531"/>
                        <a14:foregroundMark x1="77147" y1="43531" x2="83846" y2="48776"/>
                        <a14:foregroundMark x1="83846" y1="48776" x2="86840" y2="35140"/>
                        <a14:foregroundMark x1="86840" y1="35140" x2="85658" y2="43706"/>
                        <a14:foregroundMark x1="85658" y1="43706" x2="87234" y2="55245"/>
                        <a14:foregroundMark x1="87234" y1="55245" x2="85816" y2="64510"/>
                        <a14:foregroundMark x1="85816" y1="64510" x2="77541" y2="39336"/>
                        <a14:foregroundMark x1="77541" y1="39336" x2="76911" y2="59091"/>
                        <a14:foregroundMark x1="76911" y1="59091" x2="77935" y2="67657"/>
                        <a14:foregroundMark x1="77935" y1="67657" x2="75020" y2="60490"/>
                        <a14:foregroundMark x1="75020" y1="60490" x2="73207" y2="50874"/>
                        <a14:foregroundMark x1="73207" y1="50874" x2="72734" y2="40734"/>
                        <a14:foregroundMark x1="72734" y1="40734" x2="79669" y2="32168"/>
                        <a14:foregroundMark x1="79669" y1="32168" x2="81639" y2="33916"/>
                        <a14:foregroundMark x1="36091" y1="51224" x2="32072" y2="51224"/>
                        <a14:foregroundMark x1="68243" y1="50874" x2="63751" y2="51573"/>
                        <a14:foregroundMark x1="65012" y1="51923" x2="65248" y2="51399"/>
                      </a14:backgroundRemoval>
                    </a14:imgEffect>
                    <a14:imgEffect>
                      <a14:saturation sat="200000"/>
                    </a14:imgEffect>
                  </a14:imgLayer>
                </a14:imgProps>
              </a:ext>
            </a:extLst>
          </a:blip>
          <a:stretch>
            <a:fillRect/>
          </a:stretch>
        </p:blipFill>
        <p:spPr>
          <a:xfrm>
            <a:off x="477913" y="3532908"/>
            <a:ext cx="7094862" cy="3253841"/>
          </a:xfrm>
          <a:prstGeom prst="rect">
            <a:avLst/>
          </a:prstGeom>
        </p:spPr>
      </p:pic>
    </p:spTree>
    <p:extLst>
      <p:ext uri="{BB962C8B-B14F-4D97-AF65-F5344CB8AC3E}">
        <p14:creationId xmlns:p14="http://schemas.microsoft.com/office/powerpoint/2010/main" val="17235221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C38B11-F143-37E4-46BE-D59D87534077}"/>
              </a:ext>
            </a:extLst>
          </p:cNvPr>
          <p:cNvSpPr txBox="1"/>
          <p:nvPr/>
        </p:nvSpPr>
        <p:spPr>
          <a:xfrm>
            <a:off x="130629" y="160281"/>
            <a:ext cx="11925299" cy="2585323"/>
          </a:xfrm>
          <a:prstGeom prst="rect">
            <a:avLst/>
          </a:prstGeom>
          <a:noFill/>
        </p:spPr>
        <p:txBody>
          <a:bodyPr wrap="square">
            <a:spAutoFit/>
          </a:bodyPr>
          <a:lstStyle/>
          <a:p>
            <a:pPr algn="r">
              <a:lnSpc>
                <a:spcPct val="150000"/>
              </a:lnSpc>
            </a:pPr>
            <a:r>
              <a:rPr lang="fa-IR" sz="3600" dirty="0">
                <a:latin typeface="Arabic Typesetting" panose="03020402040406030203" pitchFamily="66" charset="-78"/>
                <a:cs typeface="Arabic Typesetting" panose="03020402040406030203" pitchFamily="66" charset="-78"/>
              </a:rPr>
              <a:t>برای مثال خمیر دندان که همه ی ما روزانه از ان استفاده میکنیم قبل از استفاده ازش باکتری های کمتری درون دندانمان وجود دارد و بعد از استفاده از ان دهانمان باکتری های بیشتری دارد به دلیل موادی که در ان هست باعث افزایش باکتری میشود ولی در موارد دیگر مانند روغن نعناع قبل از ان بیشتر از بعد ان بوده و فایده داشته است. </a:t>
            </a:r>
          </a:p>
        </p:txBody>
      </p:sp>
      <p:pic>
        <p:nvPicPr>
          <p:cNvPr id="7" name="Picture 6">
            <a:extLst>
              <a:ext uri="{FF2B5EF4-FFF2-40B4-BE49-F238E27FC236}">
                <a16:creationId xmlns:a16="http://schemas.microsoft.com/office/drawing/2014/main" id="{D1401D87-513A-0DCB-441C-EDFBAD64332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52449" y1="41327" x2="51633" y2="33571"/>
                        <a14:foregroundMark x1="51633" y1="33571" x2="56735" y2="28878"/>
                        <a14:foregroundMark x1="56735" y1="28878" x2="48061" y2="32857"/>
                        <a14:foregroundMark x1="48061" y1="32857" x2="33673" y2="35204"/>
                        <a14:foregroundMark x1="33673" y1="35204" x2="33265" y2="33367"/>
                        <a14:foregroundMark x1="34490" y1="33469" x2="40816" y2="41429"/>
                        <a14:foregroundMark x1="40816" y1="41429" x2="58980" y2="43776"/>
                        <a14:foregroundMark x1="61224" y1="39898" x2="61837" y2="51429"/>
                        <a14:foregroundMark x1="61837" y1="51429" x2="65510" y2="43061"/>
                        <a14:foregroundMark x1="65510" y1="43061" x2="66735" y2="57755"/>
                        <a14:foregroundMark x1="66735" y1="57755" x2="63776" y2="66020"/>
                        <a14:foregroundMark x1="63776" y1="66020" x2="63980" y2="69388"/>
                        <a14:foregroundMark x1="63469" y1="73980" x2="58571" y2="46020"/>
                        <a14:foregroundMark x1="58571" y1="46020" x2="68571" y2="28571"/>
                        <a14:foregroundMark x1="67245" y1="28571" x2="36429" y2="59694"/>
                        <a14:foregroundMark x1="36429" y1="59694" x2="37347" y2="61735"/>
                        <a14:foregroundMark x1="41020" y1="71327" x2="40408" y2="57245"/>
                        <a14:foregroundMark x1="40408" y1="57245" x2="40714" y2="57041"/>
                        <a14:foregroundMark x1="43163" y1="64082" x2="62347" y2="54694"/>
                      </a14:backgroundRemoval>
                    </a14:imgEffect>
                  </a14:imgLayer>
                </a14:imgProps>
              </a:ext>
            </a:extLst>
          </a:blip>
          <a:stretch>
            <a:fillRect/>
          </a:stretch>
        </p:blipFill>
        <p:spPr>
          <a:xfrm>
            <a:off x="474306" y="4326187"/>
            <a:ext cx="2343539" cy="23435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a:extLst>
              <a:ext uri="{FF2B5EF4-FFF2-40B4-BE49-F238E27FC236}">
                <a16:creationId xmlns:a16="http://schemas.microsoft.com/office/drawing/2014/main" id="{C695C758-3E0D-AFD2-F129-926F93A71944}"/>
              </a:ext>
            </a:extLst>
          </p:cNvPr>
          <p:cNvSpPr txBox="1"/>
          <p:nvPr/>
        </p:nvSpPr>
        <p:spPr>
          <a:xfrm>
            <a:off x="3007568" y="1542671"/>
            <a:ext cx="9048360" cy="4708981"/>
          </a:xfrm>
          <a:prstGeom prst="rect">
            <a:avLst/>
          </a:prstGeom>
          <a:noFill/>
        </p:spPr>
        <p:txBody>
          <a:bodyPr wrap="square">
            <a:spAutoFit/>
          </a:bodyPr>
          <a:lstStyle/>
          <a:p>
            <a:pPr algn="r">
              <a:lnSpc>
                <a:spcPct val="150000"/>
              </a:lnSpc>
            </a:pPr>
            <a:endParaRPr lang="fa-IR" sz="4000" dirty="0">
              <a:latin typeface="Arabic Typesetting" panose="03020402040406030203" pitchFamily="66" charset="-78"/>
              <a:cs typeface="Arabic Typesetting" panose="03020402040406030203" pitchFamily="66" charset="-78"/>
            </a:endParaRPr>
          </a:p>
          <a:p>
            <a:pPr algn="r">
              <a:lnSpc>
                <a:spcPct val="150000"/>
              </a:lnSpc>
            </a:pPr>
            <a:r>
              <a:rPr lang="fa-IR" sz="4000" dirty="0">
                <a:latin typeface="Arabic Typesetting" panose="03020402040406030203" pitchFamily="66" charset="-78"/>
                <a:cs typeface="Arabic Typesetting" panose="03020402040406030203" pitchFamily="66" charset="-78"/>
              </a:rPr>
              <a:t>خواص روغن نعنا: تسکین دندان درد: روغن نعنا یک مسکن طبیعی برای دندان درد است. برای استفاده، چند قطره روغن نعنا را روی یک تکه پنبه بریزید و روی دندان دردناک قرار دهید. ضد عفونی کننده دهان: روغن نعنا خاصیت ضدعفونی کننده دارد و می‌تواند به پاکسازی دهان و دندان کمک کند</a:t>
            </a:r>
          </a:p>
        </p:txBody>
      </p:sp>
    </p:spTree>
    <p:extLst>
      <p:ext uri="{BB962C8B-B14F-4D97-AF65-F5344CB8AC3E}">
        <p14:creationId xmlns:p14="http://schemas.microsoft.com/office/powerpoint/2010/main" val="2880425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702EFD-1BE2-422F-BE0E-1E7E1132FCD9}"/>
              </a:ext>
            </a:extLst>
          </p:cNvPr>
          <p:cNvSpPr>
            <a:spLocks noGrp="1"/>
          </p:cNvSpPr>
          <p:nvPr>
            <p:ph idx="1"/>
          </p:nvPr>
        </p:nvSpPr>
        <p:spPr>
          <a:xfrm>
            <a:off x="373224" y="273545"/>
            <a:ext cx="11537738" cy="4428678"/>
          </a:xfrm>
        </p:spPr>
        <p:txBody>
          <a:bodyPr>
            <a:normAutofit/>
          </a:bodyPr>
          <a:lstStyle/>
          <a:p>
            <a:pPr marL="0" indent="0">
              <a:buNone/>
            </a:pPr>
            <a:r>
              <a:rPr lang="fa-IR" sz="4000" dirty="0">
                <a:latin typeface="Arabic Typesetting" panose="03020402040406030203" pitchFamily="66" charset="-78"/>
                <a:cs typeface="Arabic Typesetting" panose="03020402040406030203" pitchFamily="66" charset="-78"/>
              </a:rPr>
              <a:t>جوش شیرین و نمک هم بعد از استفاده خیلی تاثیر مثبتی بر روی باکتری ها داشتند و باعث شدند که باکتری ها کمتر بشه و در نتیجه دندان ما سلامت تر بماند نتیجه ای که ما تا اینجای کار به دست اورده ایم این است که استفاده از خمیر دندان بر خلاف فکر همه ی ما مناسب دندان های ما خیلی نیست و نه تنها باکتری ها را کم نمیکند که هیچ با کتری های دندان را هم زیاد میکند </a:t>
            </a:r>
          </a:p>
          <a:p>
            <a:pPr marL="0" indent="0">
              <a:buNone/>
            </a:pPr>
            <a:endParaRPr lang="fa-IR" sz="3200" dirty="0">
              <a:cs typeface="B Kamran" panose="00000400000000000000" pitchFamily="2" charset="-78"/>
            </a:endParaRPr>
          </a:p>
        </p:txBody>
      </p:sp>
      <p:pic>
        <p:nvPicPr>
          <p:cNvPr id="4" name="Picture 3">
            <a:extLst>
              <a:ext uri="{FF2B5EF4-FFF2-40B4-BE49-F238E27FC236}">
                <a16:creationId xmlns:a16="http://schemas.microsoft.com/office/drawing/2014/main" id="{19A9F9D3-B1C1-82DE-D324-19301A6CA4E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373224" y="4103631"/>
            <a:ext cx="2480824" cy="24808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3FD3E9AE-DA23-0237-EA66-8F8E1633E96B}"/>
              </a:ext>
            </a:extLst>
          </p:cNvPr>
          <p:cNvSpPr txBox="1"/>
          <p:nvPr/>
        </p:nvSpPr>
        <p:spPr>
          <a:xfrm>
            <a:off x="2578018" y="2800165"/>
            <a:ext cx="9332944" cy="1938992"/>
          </a:xfrm>
          <a:prstGeom prst="rect">
            <a:avLst/>
          </a:prstGeom>
          <a:noFill/>
        </p:spPr>
        <p:txBody>
          <a:bodyPr wrap="square">
            <a:spAutoFit/>
          </a:bodyPr>
          <a:lstStyle/>
          <a:p>
            <a:pPr algn="r"/>
            <a:r>
              <a:rPr lang="fa-IR" sz="4000" b="1" dirty="0">
                <a:latin typeface="Arabic Typesetting" panose="03020402040406030203" pitchFamily="66" charset="-78"/>
                <a:cs typeface="Arabic Typesetting" panose="03020402040406030203" pitchFamily="66" charset="-78"/>
              </a:rPr>
              <a:t>جوش شیرین </a:t>
            </a:r>
            <a:r>
              <a:rPr lang="fa-IR" sz="4000" dirty="0">
                <a:latin typeface="Arabic Typesetting" panose="03020402040406030203" pitchFamily="66" charset="-78"/>
                <a:cs typeface="Arabic Typesetting" panose="03020402040406030203" pitchFamily="66" charset="-78"/>
              </a:rPr>
              <a:t>با خاصیت ضدباکتریایی خود به کاهش پلاک کمک می‌کند. پیشگیری از پوسیدگی دندان: با تنظیم </a:t>
            </a:r>
            <a:r>
              <a:rPr lang="en-US" sz="4000" dirty="0">
                <a:latin typeface="Arabic Typesetting" panose="03020402040406030203" pitchFamily="66" charset="-78"/>
                <a:cs typeface="Arabic Typesetting" panose="03020402040406030203" pitchFamily="66" charset="-78"/>
              </a:rPr>
              <a:t>pH </a:t>
            </a:r>
            <a:r>
              <a:rPr lang="fa-IR" sz="4000" dirty="0">
                <a:latin typeface="Arabic Typesetting" panose="03020402040406030203" pitchFamily="66" charset="-78"/>
                <a:cs typeface="Arabic Typesetting" panose="03020402040406030203" pitchFamily="66" charset="-78"/>
              </a:rPr>
              <a:t>دهان و کاهش اسیدهای مخرب، محیط دهان برای ایجاد پوسیدگی کمتر می‌شود.</a:t>
            </a:r>
          </a:p>
        </p:txBody>
      </p:sp>
      <p:sp>
        <p:nvSpPr>
          <p:cNvPr id="8" name="TextBox 7">
            <a:extLst>
              <a:ext uri="{FF2B5EF4-FFF2-40B4-BE49-F238E27FC236}">
                <a16:creationId xmlns:a16="http://schemas.microsoft.com/office/drawing/2014/main" id="{B288405F-D5A9-1CC1-7BE5-C3EA5F59DF04}"/>
              </a:ext>
            </a:extLst>
          </p:cNvPr>
          <p:cNvSpPr txBox="1"/>
          <p:nvPr/>
        </p:nvSpPr>
        <p:spPr>
          <a:xfrm>
            <a:off x="2974133" y="4645463"/>
            <a:ext cx="8936829" cy="1938992"/>
          </a:xfrm>
          <a:prstGeom prst="rect">
            <a:avLst/>
          </a:prstGeom>
          <a:noFill/>
        </p:spPr>
        <p:txBody>
          <a:bodyPr wrap="square">
            <a:spAutoFit/>
          </a:bodyPr>
          <a:lstStyle/>
          <a:p>
            <a:pPr algn="r"/>
            <a:r>
              <a:rPr lang="fa-IR" sz="4000" dirty="0">
                <a:latin typeface="Arabic Typesetting" panose="03020402040406030203" pitchFamily="66" charset="-78"/>
                <a:cs typeface="Arabic Typesetting" panose="03020402040406030203" pitchFamily="66" charset="-78"/>
              </a:rPr>
              <a:t> استفاده از </a:t>
            </a:r>
            <a:r>
              <a:rPr lang="fa-IR" sz="4000" b="1" dirty="0">
                <a:latin typeface="Arabic Typesetting" panose="03020402040406030203" pitchFamily="66" charset="-78"/>
                <a:cs typeface="Arabic Typesetting" panose="03020402040406030203" pitchFamily="66" charset="-78"/>
              </a:rPr>
              <a:t>نمک</a:t>
            </a:r>
            <a:r>
              <a:rPr lang="fa-IR" sz="4000" dirty="0">
                <a:latin typeface="Arabic Typesetting" panose="03020402040406030203" pitchFamily="66" charset="-78"/>
                <a:cs typeface="Arabic Typesetting" panose="03020402040406030203" pitchFamily="66" charset="-78"/>
              </a:rPr>
              <a:t> برای مسواک زدن دندان‌ها می تواند سطح اسیدها را کاهش داده و </a:t>
            </a:r>
            <a:r>
              <a:rPr lang="en-US" sz="4000" dirty="0">
                <a:latin typeface="Arabic Typesetting" panose="03020402040406030203" pitchFamily="66" charset="-78"/>
                <a:cs typeface="Arabic Typesetting" panose="03020402040406030203" pitchFamily="66" charset="-78"/>
              </a:rPr>
              <a:t>pH </a:t>
            </a:r>
            <a:r>
              <a:rPr lang="fa-IR" sz="4000" dirty="0">
                <a:latin typeface="Arabic Typesetting" panose="03020402040406030203" pitchFamily="66" charset="-78"/>
                <a:cs typeface="Arabic Typesetting" panose="03020402040406030203" pitchFamily="66" charset="-78"/>
              </a:rPr>
              <a:t>طبیعی را متعادل سازد و به این ترتیب از پوسیدگی دندان جلوگیری کند.</a:t>
            </a:r>
          </a:p>
        </p:txBody>
      </p:sp>
    </p:spTree>
    <p:extLst>
      <p:ext uri="{BB962C8B-B14F-4D97-AF65-F5344CB8AC3E}">
        <p14:creationId xmlns:p14="http://schemas.microsoft.com/office/powerpoint/2010/main" val="3082922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7F7F-A9FC-9D3D-6762-5FB4E949757B}"/>
              </a:ext>
            </a:extLst>
          </p:cNvPr>
          <p:cNvSpPr>
            <a:spLocks noGrp="1"/>
          </p:cNvSpPr>
          <p:nvPr>
            <p:ph type="title"/>
          </p:nvPr>
        </p:nvSpPr>
        <p:spPr>
          <a:xfrm>
            <a:off x="2231136" y="964691"/>
            <a:ext cx="7729728" cy="1974451"/>
          </a:xfrm>
        </p:spPr>
        <p:txBody>
          <a:bodyPr>
            <a:normAutofit fontScale="90000"/>
          </a:bodyPr>
          <a:lstStyle/>
          <a:p>
            <a:pPr marL="0" marR="0" lvl="0" indent="0" defTabSz="914400" rtl="1" eaLnBrk="1" fontAlgn="auto" latinLnBrk="0" hangingPunct="1">
              <a:lnSpc>
                <a:spcPct val="100000"/>
              </a:lnSpc>
              <a:spcBef>
                <a:spcPts val="1000"/>
              </a:spcBef>
              <a:spcAft>
                <a:spcPts val="0"/>
              </a:spcAft>
              <a:tabLst/>
              <a:defRPr/>
            </a:pPr>
            <a:r>
              <a:rPr kumimoji="0" lang="fa-IR" sz="4800" b="0" i="0" u="none" strike="noStrike" kern="1200" cap="none" spc="0" normalizeH="0" baseline="0" noProof="0" dirty="0">
                <a:ln>
                  <a:noFill/>
                </a:ln>
                <a:solidFill>
                  <a:schemeClr val="accent5">
                    <a:lumMod val="50000"/>
                  </a:schemeClr>
                </a:solidFill>
                <a:effectLst/>
                <a:uLnTx/>
                <a:uFillTx/>
                <a:latin typeface="Arabic Typesetting" panose="03020402040406030203" pitchFamily="66" charset="-78"/>
                <a:ea typeface="+mn-ea"/>
                <a:cs typeface="Arabic Typesetting" panose="03020402040406030203" pitchFamily="66" charset="-78"/>
              </a:rPr>
              <a:t>اگر سلامت دندان ها برایتان مهم است میتوانید مواد دیگری را به جای خمیر دندان جایگزین کنید </a:t>
            </a:r>
            <a:br>
              <a:rPr kumimoji="0" lang="en-US" sz="4800" b="0" i="0" u="none" strike="noStrike" kern="1200" cap="none" spc="0" normalizeH="0" baseline="0" noProof="0" dirty="0">
                <a:ln>
                  <a:noFill/>
                </a:ln>
                <a:solidFill>
                  <a:srgbClr val="373545">
                    <a:lumMod val="60000"/>
                    <a:lumOff val="40000"/>
                  </a:srgbClr>
                </a:solidFill>
                <a:effectLst/>
                <a:uLnTx/>
                <a:uFillTx/>
                <a:latin typeface="Arabic Typesetting" panose="03020402040406030203" pitchFamily="66" charset="-78"/>
                <a:ea typeface="+mn-ea"/>
                <a:cs typeface="Arabic Typesetting" panose="03020402040406030203" pitchFamily="66" charset="-78"/>
              </a:rPr>
            </a:br>
            <a:endParaRPr lang="fa-IR" dirty="0"/>
          </a:p>
        </p:txBody>
      </p:sp>
      <p:pic>
        <p:nvPicPr>
          <p:cNvPr id="6" name="Picture 5">
            <a:extLst>
              <a:ext uri="{FF2B5EF4-FFF2-40B4-BE49-F238E27FC236}">
                <a16:creationId xmlns:a16="http://schemas.microsoft.com/office/drawing/2014/main" id="{1E47463A-ADAF-AB79-0DAA-CB97D6789CD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29286" y1="50204" x2="29286" y2="50204"/>
                        <a14:foregroundMark x1="29694" y1="49898" x2="29694" y2="49898"/>
                        <a14:foregroundMark x1="26837" y1="30918" x2="26837" y2="30918"/>
                        <a14:foregroundMark x1="54694" y1="15918" x2="54694" y2="15918"/>
                        <a14:foregroundMark x1="77755" y1="38367" x2="77755" y2="38367"/>
                        <a14:foregroundMark x1="71633" y1="46531" x2="71633" y2="46531"/>
                        <a14:foregroundMark x1="70408" y1="66122" x2="70408" y2="66122"/>
                        <a14:foregroundMark x1="51224" y1="63980" x2="51224" y2="63980"/>
                        <a14:foregroundMark x1="23061" y1="69796" x2="23061" y2="69796"/>
                      </a14:backgroundRemoval>
                    </a14:imgEffect>
                  </a14:imgLayer>
                </a14:imgProps>
              </a:ext>
            </a:extLst>
          </a:blip>
          <a:stretch>
            <a:fillRect/>
          </a:stretch>
        </p:blipFill>
        <p:spPr>
          <a:xfrm>
            <a:off x="427654" y="3918859"/>
            <a:ext cx="2729202" cy="27292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76254941"/>
      </p:ext>
    </p:extLst>
  </p:cSld>
  <p:clrMapOvr>
    <a:masterClrMapping/>
  </p:clrMapOvr>
</p:sld>
</file>

<file path=ppt/theme/theme1.xml><?xml version="1.0" encoding="utf-8"?>
<a:theme xmlns:a="http://schemas.openxmlformats.org/drawingml/2006/main" name="Parcel">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183</TotalTime>
  <Words>402</Words>
  <Application>Microsoft Office PowerPoint</Application>
  <PresentationFormat>Widescreen</PresentationFormat>
  <Paragraphs>17</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Arabic Typesetting</vt:lpstr>
      <vt:lpstr>Arial</vt:lpstr>
      <vt:lpstr>B Kamran</vt:lpstr>
      <vt:lpstr>B Ziba</vt:lpstr>
      <vt:lpstr>Gill Sans MT</vt:lpstr>
      <vt:lpstr>Traditional Arabic</vt:lpstr>
      <vt:lpstr>Parcel</vt:lpstr>
      <vt:lpstr>PowerPoint Presentation</vt:lpstr>
      <vt:lpstr>خمیر دندان</vt:lpstr>
      <vt:lpstr>مرحله اول : تاثیر مواد مختلف بر روی دندان ها </vt:lpstr>
      <vt:lpstr>PowerPoint Presentation</vt:lpstr>
      <vt:lpstr>PowerPoint Presentation</vt:lpstr>
      <vt:lpstr>PowerPoint Presentation</vt:lpstr>
      <vt:lpstr>اگر سلامت دندان ها برایتان مهم است میتوانید مواد دیگری را به جای خمیر دندان جایگزین کنید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خمیر دندان</dc:title>
  <dc:creator>User</dc:creator>
  <cp:lastModifiedBy>User</cp:lastModifiedBy>
  <cp:revision>8</cp:revision>
  <dcterms:created xsi:type="dcterms:W3CDTF">2025-12-15T05:51:56Z</dcterms:created>
  <dcterms:modified xsi:type="dcterms:W3CDTF">2026-02-16T07:11:32Z</dcterms:modified>
</cp:coreProperties>
</file>