
<file path=[Content_Types].xml><?xml version="1.0" encoding="utf-8"?>
<Types xmlns="http://schemas.openxmlformats.org/package/2006/content-types">
  <Default Extension="jfif" ContentType="image/jpeg"/>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79" r:id="rId4"/>
    <p:sldId id="271" r:id="rId5"/>
    <p:sldId id="257" r:id="rId6"/>
    <p:sldId id="299" r:id="rId7"/>
    <p:sldId id="272" r:id="rId8"/>
    <p:sldId id="298" r:id="rId9"/>
    <p:sldId id="258" r:id="rId10"/>
    <p:sldId id="259" r:id="rId11"/>
    <p:sldId id="260" r:id="rId12"/>
    <p:sldId id="261" r:id="rId13"/>
    <p:sldId id="262" r:id="rId14"/>
    <p:sldId id="312" r:id="rId15"/>
    <p:sldId id="296" r:id="rId16"/>
    <p:sldId id="263" r:id="rId17"/>
    <p:sldId id="264" r:id="rId18"/>
    <p:sldId id="295" r:id="rId19"/>
    <p:sldId id="265" r:id="rId20"/>
    <p:sldId id="266" r:id="rId21"/>
    <p:sldId id="291" r:id="rId22"/>
    <p:sldId id="267" r:id="rId23"/>
    <p:sldId id="275" r:id="rId24"/>
    <p:sldId id="276" r:id="rId25"/>
    <p:sldId id="292" r:id="rId26"/>
    <p:sldId id="268" r:id="rId27"/>
    <p:sldId id="310" r:id="rId28"/>
    <p:sldId id="301" r:id="rId29"/>
    <p:sldId id="302" r:id="rId30"/>
    <p:sldId id="303" r:id="rId31"/>
    <p:sldId id="304" r:id="rId32"/>
    <p:sldId id="305" r:id="rId33"/>
    <p:sldId id="306" r:id="rId34"/>
    <p:sldId id="307" r:id="rId35"/>
    <p:sldId id="308" r:id="rId36"/>
    <p:sldId id="293" r:id="rId37"/>
    <p:sldId id="283" r:id="rId38"/>
    <p:sldId id="289" r:id="rId39"/>
    <p:sldId id="290" r:id="rId40"/>
    <p:sldId id="287" r:id="rId41"/>
    <p:sldId id="294" r:id="rId42"/>
    <p:sldId id="300" r:id="rId43"/>
    <p:sldId id="288" r:id="rId44"/>
    <p:sldId id="278" r:id="rId45"/>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D37"/>
    <a:srgbClr val="BFCB63"/>
    <a:srgbClr val="FCEEEF"/>
    <a:srgbClr val="F7D1D5"/>
    <a:srgbClr val="065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17845-2AEE-4435-841C-D44375141703}"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C0BF5E08-86F2-481F-9DFB-2919F86847A6}">
      <dgm:prSet phldrT="[Text]" custT="1"/>
      <dgm:spPr/>
      <dgm:t>
        <a:bodyPr/>
        <a:lstStyle/>
        <a:p>
          <a:r>
            <a:rPr lang="ar-SA" sz="1800" b="1" dirty="0">
              <a:cs typeface="B Titr" pitchFamily="2" charset="-78"/>
            </a:rPr>
            <a:t>تشخيص مشکل و تعيين اهداف</a:t>
          </a:r>
          <a:endParaRPr lang="en-US" sz="1800" dirty="0">
            <a:cs typeface="B Titr" pitchFamily="2" charset="-78"/>
          </a:endParaRPr>
        </a:p>
      </dgm:t>
    </dgm:pt>
    <dgm:pt modelId="{7D58A51D-E722-4B35-A246-05149CFB7150}" type="parTrans" cxnId="{05177CA7-FAB6-4DE3-B5B5-76F984D22A81}">
      <dgm:prSet/>
      <dgm:spPr/>
      <dgm:t>
        <a:bodyPr/>
        <a:lstStyle/>
        <a:p>
          <a:endParaRPr lang="en-US"/>
        </a:p>
      </dgm:t>
    </dgm:pt>
    <dgm:pt modelId="{1B93BC38-683E-4F4E-86EC-F635485A11D5}" type="sibTrans" cxnId="{05177CA7-FAB6-4DE3-B5B5-76F984D22A81}">
      <dgm:prSet/>
      <dgm:spPr/>
      <dgm:t>
        <a:bodyPr/>
        <a:lstStyle/>
        <a:p>
          <a:endParaRPr lang="en-US" sz="2800">
            <a:cs typeface="B Titr" pitchFamily="2" charset="-78"/>
          </a:endParaRPr>
        </a:p>
      </dgm:t>
    </dgm:pt>
    <dgm:pt modelId="{DE328119-CCBD-482B-9C58-146E4D464D1C}">
      <dgm:prSet phldrT="[Text]" custT="1"/>
      <dgm:spPr>
        <a:solidFill>
          <a:srgbClr val="FFFF00"/>
        </a:solidFill>
      </dgm:spPr>
      <dgm:t>
        <a:bodyPr/>
        <a:lstStyle/>
        <a:p>
          <a:r>
            <a:rPr lang="ar-SA" sz="1800" b="1" dirty="0">
              <a:cs typeface="B Titr" pitchFamily="2" charset="-78"/>
            </a:rPr>
            <a:t>طراحی برنامه درس پژوهی</a:t>
          </a:r>
          <a:endParaRPr lang="en-US" sz="1800" dirty="0">
            <a:cs typeface="B Titr" pitchFamily="2" charset="-78"/>
          </a:endParaRPr>
        </a:p>
      </dgm:t>
    </dgm:pt>
    <dgm:pt modelId="{49F61D86-91D1-43D9-84C0-80991D3E268B}" type="parTrans" cxnId="{3F63E47D-8ED4-4B21-85B4-F89AE0C950FA}">
      <dgm:prSet/>
      <dgm:spPr/>
      <dgm:t>
        <a:bodyPr/>
        <a:lstStyle/>
        <a:p>
          <a:endParaRPr lang="en-US"/>
        </a:p>
      </dgm:t>
    </dgm:pt>
    <dgm:pt modelId="{F2FE6C5E-64AB-44C2-A04E-D227E1C3B60E}" type="sibTrans" cxnId="{3F63E47D-8ED4-4B21-85B4-F89AE0C950FA}">
      <dgm:prSet/>
      <dgm:spPr/>
      <dgm:t>
        <a:bodyPr/>
        <a:lstStyle/>
        <a:p>
          <a:endParaRPr lang="en-US" sz="2800">
            <a:cs typeface="B Titr" pitchFamily="2" charset="-78"/>
          </a:endParaRPr>
        </a:p>
      </dgm:t>
    </dgm:pt>
    <dgm:pt modelId="{1B6700F3-1BAC-4943-9F2B-EC203F53BD38}">
      <dgm:prSet phldrT="[Text]" custT="1"/>
      <dgm:spPr/>
      <dgm:t>
        <a:bodyPr/>
        <a:lstStyle/>
        <a:p>
          <a:r>
            <a:rPr lang="ar-SA" sz="1800" b="1" dirty="0">
              <a:cs typeface="B Titr" pitchFamily="2" charset="-78"/>
            </a:rPr>
            <a:t>اجرای تدريس و مشاهده آن</a:t>
          </a:r>
          <a:endParaRPr lang="en-US" sz="1800" dirty="0">
            <a:cs typeface="B Titr" pitchFamily="2" charset="-78"/>
          </a:endParaRPr>
        </a:p>
      </dgm:t>
    </dgm:pt>
    <dgm:pt modelId="{8F145B8D-DC54-4FFB-9D20-11DCFCC3CC3A}" type="parTrans" cxnId="{5070596E-5642-43C2-B30D-E72CFC10D4C1}">
      <dgm:prSet/>
      <dgm:spPr/>
      <dgm:t>
        <a:bodyPr/>
        <a:lstStyle/>
        <a:p>
          <a:endParaRPr lang="en-US"/>
        </a:p>
      </dgm:t>
    </dgm:pt>
    <dgm:pt modelId="{6A5B5DEB-709E-4998-80C5-6BCFC546E671}" type="sibTrans" cxnId="{5070596E-5642-43C2-B30D-E72CFC10D4C1}">
      <dgm:prSet/>
      <dgm:spPr/>
      <dgm:t>
        <a:bodyPr/>
        <a:lstStyle/>
        <a:p>
          <a:endParaRPr lang="en-US" sz="2800">
            <a:cs typeface="B Titr" pitchFamily="2" charset="-78"/>
          </a:endParaRPr>
        </a:p>
      </dgm:t>
    </dgm:pt>
    <dgm:pt modelId="{D2108A7C-6BB6-40CC-9E6F-AF625B45C3F4}">
      <dgm:prSet phldrT="[Text]" custT="1"/>
      <dgm:spPr>
        <a:solidFill>
          <a:srgbClr val="FFFF00"/>
        </a:solidFill>
      </dgm:spPr>
      <dgm:t>
        <a:bodyPr/>
        <a:lstStyle/>
        <a:p>
          <a:r>
            <a:rPr lang="ar-SA" sz="1800" b="1" dirty="0">
              <a:cs typeface="B Titr" pitchFamily="2" charset="-78"/>
            </a:rPr>
            <a:t>گزارش گيری از تدريس و بازتاب و اصلاح آن</a:t>
          </a:r>
          <a:endParaRPr lang="en-US" sz="1800" dirty="0">
            <a:cs typeface="B Titr" pitchFamily="2" charset="-78"/>
          </a:endParaRPr>
        </a:p>
      </dgm:t>
    </dgm:pt>
    <dgm:pt modelId="{303676EE-1FCE-4AA7-832C-E9A8A23174B9}" type="parTrans" cxnId="{D17C4171-3088-43FB-B919-049A5DA91FFE}">
      <dgm:prSet/>
      <dgm:spPr/>
      <dgm:t>
        <a:bodyPr/>
        <a:lstStyle/>
        <a:p>
          <a:endParaRPr lang="en-US"/>
        </a:p>
      </dgm:t>
    </dgm:pt>
    <dgm:pt modelId="{452D431C-4E63-46E7-9ECC-54DBBB3195B8}" type="sibTrans" cxnId="{D17C4171-3088-43FB-B919-049A5DA91FFE}">
      <dgm:prSet/>
      <dgm:spPr/>
      <dgm:t>
        <a:bodyPr/>
        <a:lstStyle/>
        <a:p>
          <a:endParaRPr lang="en-US" sz="2800">
            <a:cs typeface="B Titr" pitchFamily="2" charset="-78"/>
          </a:endParaRPr>
        </a:p>
      </dgm:t>
    </dgm:pt>
    <dgm:pt modelId="{C5D54839-6D08-43A4-A9DA-7C728CCC27C4}">
      <dgm:prSet phldrT="[Text]" custT="1"/>
      <dgm:spPr>
        <a:solidFill>
          <a:srgbClr val="FFFF00"/>
        </a:solidFill>
      </dgm:spPr>
      <dgm:t>
        <a:bodyPr/>
        <a:lstStyle/>
        <a:p>
          <a:r>
            <a:rPr lang="fa-IR" sz="1800" b="1" dirty="0">
              <a:cs typeface="B Titr" pitchFamily="2" charset="-78"/>
            </a:rPr>
            <a:t>بازتاب و مبادله يافته ها</a:t>
          </a:r>
          <a:endParaRPr lang="en-US" sz="1800" b="1" dirty="0">
            <a:cs typeface="B Titr" pitchFamily="2" charset="-78"/>
          </a:endParaRPr>
        </a:p>
      </dgm:t>
    </dgm:pt>
    <dgm:pt modelId="{87BF238D-6100-4810-BB45-AC2B19D64212}" type="parTrans" cxnId="{3404BCAA-3F6A-4C0B-893C-AC3084904781}">
      <dgm:prSet/>
      <dgm:spPr/>
      <dgm:t>
        <a:bodyPr/>
        <a:lstStyle/>
        <a:p>
          <a:endParaRPr lang="en-US"/>
        </a:p>
      </dgm:t>
    </dgm:pt>
    <dgm:pt modelId="{92DFB24D-27AA-4ABA-987C-A6356361CC55}" type="sibTrans" cxnId="{3404BCAA-3F6A-4C0B-893C-AC3084904781}">
      <dgm:prSet/>
      <dgm:spPr/>
      <dgm:t>
        <a:bodyPr/>
        <a:lstStyle/>
        <a:p>
          <a:endParaRPr lang="en-US" sz="2800">
            <a:cs typeface="B Titr" pitchFamily="2" charset="-78"/>
          </a:endParaRPr>
        </a:p>
      </dgm:t>
    </dgm:pt>
    <dgm:pt modelId="{6080AE3B-919B-4682-B24B-A86AB6420732}">
      <dgm:prSet phldrT="[Text]" custT="1"/>
      <dgm:spPr/>
      <dgm:t>
        <a:bodyPr/>
        <a:lstStyle/>
        <a:p>
          <a:r>
            <a:rPr lang="fa-IR" sz="1800" b="1">
              <a:cs typeface="B Titr" pitchFamily="2" charset="-78"/>
            </a:rPr>
            <a:t>اجرای مجدد تدریس</a:t>
          </a:r>
          <a:endParaRPr lang="en-US" sz="1800">
            <a:cs typeface="B Titr" pitchFamily="2" charset="-78"/>
          </a:endParaRPr>
        </a:p>
      </dgm:t>
    </dgm:pt>
    <dgm:pt modelId="{9D3BF0F3-62C7-492A-A02E-EB53DA667578}" type="parTrans" cxnId="{B3A1DBBB-9FB3-442E-B458-F66A25766803}">
      <dgm:prSet/>
      <dgm:spPr/>
      <dgm:t>
        <a:bodyPr/>
        <a:lstStyle/>
        <a:p>
          <a:endParaRPr lang="en-US"/>
        </a:p>
      </dgm:t>
    </dgm:pt>
    <dgm:pt modelId="{F6D47296-C0A5-4B58-AEAF-A6F5D09DA6BC}" type="sibTrans" cxnId="{B3A1DBBB-9FB3-442E-B458-F66A25766803}">
      <dgm:prSet/>
      <dgm:spPr/>
      <dgm:t>
        <a:bodyPr/>
        <a:lstStyle/>
        <a:p>
          <a:endParaRPr lang="en-US" sz="2800">
            <a:cs typeface="B Titr" pitchFamily="2" charset="-78"/>
          </a:endParaRPr>
        </a:p>
      </dgm:t>
    </dgm:pt>
    <dgm:pt modelId="{D44ADF9A-52DF-4B79-A0FE-562A41C3C009}" type="pres">
      <dgm:prSet presAssocID="{26717845-2AEE-4435-841C-D44375141703}" presName="cycle" presStyleCnt="0">
        <dgm:presLayoutVars>
          <dgm:dir/>
          <dgm:resizeHandles val="exact"/>
        </dgm:presLayoutVars>
      </dgm:prSet>
      <dgm:spPr/>
    </dgm:pt>
    <dgm:pt modelId="{BE29D75B-3264-4390-A6A1-4616AAAE5765}" type="pres">
      <dgm:prSet presAssocID="{C0BF5E08-86F2-481F-9DFB-2919F86847A6}" presName="node" presStyleLbl="node1" presStyleIdx="0" presStyleCnt="6" custScaleX="108097" custScaleY="146970" custRadScaleRad="104385">
        <dgm:presLayoutVars>
          <dgm:bulletEnabled val="1"/>
        </dgm:presLayoutVars>
      </dgm:prSet>
      <dgm:spPr/>
    </dgm:pt>
    <dgm:pt modelId="{177B8DFB-3640-4137-BD11-FC8423721D80}" type="pres">
      <dgm:prSet presAssocID="{C0BF5E08-86F2-481F-9DFB-2919F86847A6}" presName="spNode" presStyleCnt="0"/>
      <dgm:spPr/>
    </dgm:pt>
    <dgm:pt modelId="{B9CB8A73-B493-44BB-AFB9-4265BAB17DF1}" type="pres">
      <dgm:prSet presAssocID="{1B93BC38-683E-4F4E-86EC-F635485A11D5}" presName="sibTrans" presStyleLbl="sibTrans1D1" presStyleIdx="0" presStyleCnt="6"/>
      <dgm:spPr/>
    </dgm:pt>
    <dgm:pt modelId="{5FF4939A-2A3A-450D-AE35-81087C86CC04}" type="pres">
      <dgm:prSet presAssocID="{DE328119-CCBD-482B-9C58-146E4D464D1C}" presName="node" presStyleLbl="node1" presStyleIdx="1" presStyleCnt="6" custScaleX="102186" custScaleY="141332" custRadScaleRad="116167" custRadScaleInc="30918">
        <dgm:presLayoutVars>
          <dgm:bulletEnabled val="1"/>
        </dgm:presLayoutVars>
      </dgm:prSet>
      <dgm:spPr/>
    </dgm:pt>
    <dgm:pt modelId="{76B4468E-B3C0-4D8D-933A-0D51CB67AB42}" type="pres">
      <dgm:prSet presAssocID="{DE328119-CCBD-482B-9C58-146E4D464D1C}" presName="spNode" presStyleCnt="0"/>
      <dgm:spPr/>
    </dgm:pt>
    <dgm:pt modelId="{E3677C76-CC0F-48E7-BBCB-B883D7784320}" type="pres">
      <dgm:prSet presAssocID="{F2FE6C5E-64AB-44C2-A04E-D227E1C3B60E}" presName="sibTrans" presStyleLbl="sibTrans1D1" presStyleIdx="1" presStyleCnt="6"/>
      <dgm:spPr/>
    </dgm:pt>
    <dgm:pt modelId="{413A0394-CCFA-4545-A502-AB3B092D3C67}" type="pres">
      <dgm:prSet presAssocID="{1B6700F3-1BAC-4943-9F2B-EC203F53BD38}" presName="node" presStyleLbl="node1" presStyleIdx="2" presStyleCnt="6" custScaleX="108217" custScaleY="151907" custRadScaleRad="117254" custRadScaleInc="-24971">
        <dgm:presLayoutVars>
          <dgm:bulletEnabled val="1"/>
        </dgm:presLayoutVars>
      </dgm:prSet>
      <dgm:spPr/>
    </dgm:pt>
    <dgm:pt modelId="{DC017001-6D5E-47CA-B6C6-783BC5C851E2}" type="pres">
      <dgm:prSet presAssocID="{1B6700F3-1BAC-4943-9F2B-EC203F53BD38}" presName="spNode" presStyleCnt="0"/>
      <dgm:spPr/>
    </dgm:pt>
    <dgm:pt modelId="{91071475-47CA-4065-ACCF-D0DB7CA9628E}" type="pres">
      <dgm:prSet presAssocID="{6A5B5DEB-709E-4998-80C5-6BCFC546E671}" presName="sibTrans" presStyleLbl="sibTrans1D1" presStyleIdx="2" presStyleCnt="6"/>
      <dgm:spPr/>
    </dgm:pt>
    <dgm:pt modelId="{DF4D5144-1C15-41B8-B639-7EA774785F79}" type="pres">
      <dgm:prSet presAssocID="{D2108A7C-6BB6-40CC-9E6F-AF625B45C3F4}" presName="node" presStyleLbl="node1" presStyleIdx="3" presStyleCnt="6" custScaleX="115386" custScaleY="218458">
        <dgm:presLayoutVars>
          <dgm:bulletEnabled val="1"/>
        </dgm:presLayoutVars>
      </dgm:prSet>
      <dgm:spPr/>
    </dgm:pt>
    <dgm:pt modelId="{79EBB54E-7424-4B91-8AD2-40DD3C688654}" type="pres">
      <dgm:prSet presAssocID="{D2108A7C-6BB6-40CC-9E6F-AF625B45C3F4}" presName="spNode" presStyleCnt="0"/>
      <dgm:spPr/>
    </dgm:pt>
    <dgm:pt modelId="{2B5AE1F6-3D76-46F1-99CA-D05032373F51}" type="pres">
      <dgm:prSet presAssocID="{452D431C-4E63-46E7-9ECC-54DBBB3195B8}" presName="sibTrans" presStyleLbl="sibTrans1D1" presStyleIdx="3" presStyleCnt="6"/>
      <dgm:spPr/>
    </dgm:pt>
    <dgm:pt modelId="{E704C328-87B6-4810-8373-BBABC64FE0FE}" type="pres">
      <dgm:prSet presAssocID="{6080AE3B-919B-4682-B24B-A86AB6420732}" presName="node" presStyleLbl="node1" presStyleIdx="4" presStyleCnt="6" custScaleX="104151" custScaleY="130465" custRadScaleRad="119142" custRadScaleInc="25931">
        <dgm:presLayoutVars>
          <dgm:bulletEnabled val="1"/>
        </dgm:presLayoutVars>
      </dgm:prSet>
      <dgm:spPr/>
    </dgm:pt>
    <dgm:pt modelId="{264940EE-EAB0-49F6-9C86-6E89AF85AA7A}" type="pres">
      <dgm:prSet presAssocID="{6080AE3B-919B-4682-B24B-A86AB6420732}" presName="spNode" presStyleCnt="0"/>
      <dgm:spPr/>
    </dgm:pt>
    <dgm:pt modelId="{656E34D3-788B-4BCC-9AF4-A39661BD924A}" type="pres">
      <dgm:prSet presAssocID="{F6D47296-C0A5-4B58-AEAF-A6F5D09DA6BC}" presName="sibTrans" presStyleLbl="sibTrans1D1" presStyleIdx="4" presStyleCnt="6"/>
      <dgm:spPr/>
    </dgm:pt>
    <dgm:pt modelId="{F9B48376-0AF3-46C5-8ACE-B24793A207FF}" type="pres">
      <dgm:prSet presAssocID="{C5D54839-6D08-43A4-A9DA-7C728CCC27C4}" presName="node" presStyleLbl="node1" presStyleIdx="5" presStyleCnt="6" custScaleX="120721" custScaleY="157715" custRadScaleRad="119396" custRadScaleInc="-35990">
        <dgm:presLayoutVars>
          <dgm:bulletEnabled val="1"/>
        </dgm:presLayoutVars>
      </dgm:prSet>
      <dgm:spPr/>
    </dgm:pt>
    <dgm:pt modelId="{F0D29781-2BAE-41AB-B0B2-93A85DEFE860}" type="pres">
      <dgm:prSet presAssocID="{C5D54839-6D08-43A4-A9DA-7C728CCC27C4}" presName="spNode" presStyleCnt="0"/>
      <dgm:spPr/>
    </dgm:pt>
    <dgm:pt modelId="{7C9080B1-4929-454F-85BA-C5C02BA78ADB}" type="pres">
      <dgm:prSet presAssocID="{92DFB24D-27AA-4ABA-987C-A6356361CC55}" presName="sibTrans" presStyleLbl="sibTrans1D1" presStyleIdx="5" presStyleCnt="6"/>
      <dgm:spPr/>
    </dgm:pt>
  </dgm:ptLst>
  <dgm:cxnLst>
    <dgm:cxn modelId="{04689407-ABB0-4046-B6E3-6019F90301E7}" type="presOf" srcId="{6A5B5DEB-709E-4998-80C5-6BCFC546E671}" destId="{91071475-47CA-4065-ACCF-D0DB7CA9628E}" srcOrd="0" destOrd="0" presId="urn:microsoft.com/office/officeart/2005/8/layout/cycle5"/>
    <dgm:cxn modelId="{C18BE912-457F-40BF-9E35-2DA7C18A2586}" type="presOf" srcId="{F6D47296-C0A5-4B58-AEAF-A6F5D09DA6BC}" destId="{656E34D3-788B-4BCC-9AF4-A39661BD924A}" srcOrd="0" destOrd="0" presId="urn:microsoft.com/office/officeart/2005/8/layout/cycle5"/>
    <dgm:cxn modelId="{1B9B2216-5DE2-4214-BA02-651AA9AFDD92}" type="presOf" srcId="{DE328119-CCBD-482B-9C58-146E4D464D1C}" destId="{5FF4939A-2A3A-450D-AE35-81087C86CC04}" srcOrd="0" destOrd="0" presId="urn:microsoft.com/office/officeart/2005/8/layout/cycle5"/>
    <dgm:cxn modelId="{D5ACAA30-F51D-4F0E-AE28-2EECC9876A66}" type="presOf" srcId="{6080AE3B-919B-4682-B24B-A86AB6420732}" destId="{E704C328-87B6-4810-8373-BBABC64FE0FE}" srcOrd="0" destOrd="0" presId="urn:microsoft.com/office/officeart/2005/8/layout/cycle5"/>
    <dgm:cxn modelId="{69B11F34-7083-461D-B92F-26448C6850A2}" type="presOf" srcId="{92DFB24D-27AA-4ABA-987C-A6356361CC55}" destId="{7C9080B1-4929-454F-85BA-C5C02BA78ADB}" srcOrd="0" destOrd="0" presId="urn:microsoft.com/office/officeart/2005/8/layout/cycle5"/>
    <dgm:cxn modelId="{69CFD036-33DE-400E-946E-40A81289323C}" type="presOf" srcId="{F2FE6C5E-64AB-44C2-A04E-D227E1C3B60E}" destId="{E3677C76-CC0F-48E7-BBCB-B883D7784320}" srcOrd="0" destOrd="0" presId="urn:microsoft.com/office/officeart/2005/8/layout/cycle5"/>
    <dgm:cxn modelId="{39F38E43-2C18-4BB2-ACF7-857518309446}" type="presOf" srcId="{452D431C-4E63-46E7-9ECC-54DBBB3195B8}" destId="{2B5AE1F6-3D76-46F1-99CA-D05032373F51}" srcOrd="0" destOrd="0" presId="urn:microsoft.com/office/officeart/2005/8/layout/cycle5"/>
    <dgm:cxn modelId="{3388346C-1607-43B8-87ED-4F740BF37B4A}" type="presOf" srcId="{C5D54839-6D08-43A4-A9DA-7C728CCC27C4}" destId="{F9B48376-0AF3-46C5-8ACE-B24793A207FF}" srcOrd="0" destOrd="0" presId="urn:microsoft.com/office/officeart/2005/8/layout/cycle5"/>
    <dgm:cxn modelId="{5070596E-5642-43C2-B30D-E72CFC10D4C1}" srcId="{26717845-2AEE-4435-841C-D44375141703}" destId="{1B6700F3-1BAC-4943-9F2B-EC203F53BD38}" srcOrd="2" destOrd="0" parTransId="{8F145B8D-DC54-4FFB-9D20-11DCFCC3CC3A}" sibTransId="{6A5B5DEB-709E-4998-80C5-6BCFC546E671}"/>
    <dgm:cxn modelId="{D17C4171-3088-43FB-B919-049A5DA91FFE}" srcId="{26717845-2AEE-4435-841C-D44375141703}" destId="{D2108A7C-6BB6-40CC-9E6F-AF625B45C3F4}" srcOrd="3" destOrd="0" parTransId="{303676EE-1FCE-4AA7-832C-E9A8A23174B9}" sibTransId="{452D431C-4E63-46E7-9ECC-54DBBB3195B8}"/>
    <dgm:cxn modelId="{3F63E47D-8ED4-4B21-85B4-F89AE0C950FA}" srcId="{26717845-2AEE-4435-841C-D44375141703}" destId="{DE328119-CCBD-482B-9C58-146E4D464D1C}" srcOrd="1" destOrd="0" parTransId="{49F61D86-91D1-43D9-84C0-80991D3E268B}" sibTransId="{F2FE6C5E-64AB-44C2-A04E-D227E1C3B60E}"/>
    <dgm:cxn modelId="{2E506087-060B-4CBC-808D-504FA0ADE552}" type="presOf" srcId="{C0BF5E08-86F2-481F-9DFB-2919F86847A6}" destId="{BE29D75B-3264-4390-A6A1-4616AAAE5765}" srcOrd="0" destOrd="0" presId="urn:microsoft.com/office/officeart/2005/8/layout/cycle5"/>
    <dgm:cxn modelId="{05177CA7-FAB6-4DE3-B5B5-76F984D22A81}" srcId="{26717845-2AEE-4435-841C-D44375141703}" destId="{C0BF5E08-86F2-481F-9DFB-2919F86847A6}" srcOrd="0" destOrd="0" parTransId="{7D58A51D-E722-4B35-A246-05149CFB7150}" sibTransId="{1B93BC38-683E-4F4E-86EC-F635485A11D5}"/>
    <dgm:cxn modelId="{3404BCAA-3F6A-4C0B-893C-AC3084904781}" srcId="{26717845-2AEE-4435-841C-D44375141703}" destId="{C5D54839-6D08-43A4-A9DA-7C728CCC27C4}" srcOrd="5" destOrd="0" parTransId="{87BF238D-6100-4810-BB45-AC2B19D64212}" sibTransId="{92DFB24D-27AA-4ABA-987C-A6356361CC55}"/>
    <dgm:cxn modelId="{0EBC76B4-2365-4DAA-8316-CCAE1CACD54E}" type="presOf" srcId="{1B93BC38-683E-4F4E-86EC-F635485A11D5}" destId="{B9CB8A73-B493-44BB-AFB9-4265BAB17DF1}" srcOrd="0" destOrd="0" presId="urn:microsoft.com/office/officeart/2005/8/layout/cycle5"/>
    <dgm:cxn modelId="{D83A77B9-72B8-4B09-B44E-E082DB4DE376}" type="presOf" srcId="{D2108A7C-6BB6-40CC-9E6F-AF625B45C3F4}" destId="{DF4D5144-1C15-41B8-B639-7EA774785F79}" srcOrd="0" destOrd="0" presId="urn:microsoft.com/office/officeart/2005/8/layout/cycle5"/>
    <dgm:cxn modelId="{B3A1DBBB-9FB3-442E-B458-F66A25766803}" srcId="{26717845-2AEE-4435-841C-D44375141703}" destId="{6080AE3B-919B-4682-B24B-A86AB6420732}" srcOrd="4" destOrd="0" parTransId="{9D3BF0F3-62C7-492A-A02E-EB53DA667578}" sibTransId="{F6D47296-C0A5-4B58-AEAF-A6F5D09DA6BC}"/>
    <dgm:cxn modelId="{4EBE65DA-3F54-44D8-9620-BEA8E02B716A}" type="presOf" srcId="{26717845-2AEE-4435-841C-D44375141703}" destId="{D44ADF9A-52DF-4B79-A0FE-562A41C3C009}" srcOrd="0" destOrd="0" presId="urn:microsoft.com/office/officeart/2005/8/layout/cycle5"/>
    <dgm:cxn modelId="{D71375F9-359F-4D22-8506-E302ED420717}" type="presOf" srcId="{1B6700F3-1BAC-4943-9F2B-EC203F53BD38}" destId="{413A0394-CCFA-4545-A502-AB3B092D3C67}" srcOrd="0" destOrd="0" presId="urn:microsoft.com/office/officeart/2005/8/layout/cycle5"/>
    <dgm:cxn modelId="{B7814161-CB9C-40B9-AB23-4058E3E587DD}" type="presParOf" srcId="{D44ADF9A-52DF-4B79-A0FE-562A41C3C009}" destId="{BE29D75B-3264-4390-A6A1-4616AAAE5765}" srcOrd="0" destOrd="0" presId="urn:microsoft.com/office/officeart/2005/8/layout/cycle5"/>
    <dgm:cxn modelId="{DB275246-E9D9-4DB4-9915-74B708A1B92D}" type="presParOf" srcId="{D44ADF9A-52DF-4B79-A0FE-562A41C3C009}" destId="{177B8DFB-3640-4137-BD11-FC8423721D80}" srcOrd="1" destOrd="0" presId="urn:microsoft.com/office/officeart/2005/8/layout/cycle5"/>
    <dgm:cxn modelId="{F9A82A3E-FD2A-46C1-9A97-E4B3F21FCE61}" type="presParOf" srcId="{D44ADF9A-52DF-4B79-A0FE-562A41C3C009}" destId="{B9CB8A73-B493-44BB-AFB9-4265BAB17DF1}" srcOrd="2" destOrd="0" presId="urn:microsoft.com/office/officeart/2005/8/layout/cycle5"/>
    <dgm:cxn modelId="{BFD32D14-CAE7-43E4-9970-1C3A46308E22}" type="presParOf" srcId="{D44ADF9A-52DF-4B79-A0FE-562A41C3C009}" destId="{5FF4939A-2A3A-450D-AE35-81087C86CC04}" srcOrd="3" destOrd="0" presId="urn:microsoft.com/office/officeart/2005/8/layout/cycle5"/>
    <dgm:cxn modelId="{94F4FD60-5EB5-4F76-8B4E-5C0B76B9AC7C}" type="presParOf" srcId="{D44ADF9A-52DF-4B79-A0FE-562A41C3C009}" destId="{76B4468E-B3C0-4D8D-933A-0D51CB67AB42}" srcOrd="4" destOrd="0" presId="urn:microsoft.com/office/officeart/2005/8/layout/cycle5"/>
    <dgm:cxn modelId="{2C1CE20C-F528-4666-8C66-B62D44EB9423}" type="presParOf" srcId="{D44ADF9A-52DF-4B79-A0FE-562A41C3C009}" destId="{E3677C76-CC0F-48E7-BBCB-B883D7784320}" srcOrd="5" destOrd="0" presId="urn:microsoft.com/office/officeart/2005/8/layout/cycle5"/>
    <dgm:cxn modelId="{E45E901C-6BFF-45A6-82E4-43C9FBC69B91}" type="presParOf" srcId="{D44ADF9A-52DF-4B79-A0FE-562A41C3C009}" destId="{413A0394-CCFA-4545-A502-AB3B092D3C67}" srcOrd="6" destOrd="0" presId="urn:microsoft.com/office/officeart/2005/8/layout/cycle5"/>
    <dgm:cxn modelId="{4115F4C3-3A8F-4006-A289-BCE6DEA0F3D2}" type="presParOf" srcId="{D44ADF9A-52DF-4B79-A0FE-562A41C3C009}" destId="{DC017001-6D5E-47CA-B6C6-783BC5C851E2}" srcOrd="7" destOrd="0" presId="urn:microsoft.com/office/officeart/2005/8/layout/cycle5"/>
    <dgm:cxn modelId="{59726BE8-D1A5-4D8B-841A-20A211D251B4}" type="presParOf" srcId="{D44ADF9A-52DF-4B79-A0FE-562A41C3C009}" destId="{91071475-47CA-4065-ACCF-D0DB7CA9628E}" srcOrd="8" destOrd="0" presId="urn:microsoft.com/office/officeart/2005/8/layout/cycle5"/>
    <dgm:cxn modelId="{273D785A-194C-4908-BE69-B383AB155D4B}" type="presParOf" srcId="{D44ADF9A-52DF-4B79-A0FE-562A41C3C009}" destId="{DF4D5144-1C15-41B8-B639-7EA774785F79}" srcOrd="9" destOrd="0" presId="urn:microsoft.com/office/officeart/2005/8/layout/cycle5"/>
    <dgm:cxn modelId="{72EA585C-F846-44FA-9FE4-9C4B8AA6DAE6}" type="presParOf" srcId="{D44ADF9A-52DF-4B79-A0FE-562A41C3C009}" destId="{79EBB54E-7424-4B91-8AD2-40DD3C688654}" srcOrd="10" destOrd="0" presId="urn:microsoft.com/office/officeart/2005/8/layout/cycle5"/>
    <dgm:cxn modelId="{56A2322A-21AE-40D2-962F-88F97C765BDC}" type="presParOf" srcId="{D44ADF9A-52DF-4B79-A0FE-562A41C3C009}" destId="{2B5AE1F6-3D76-46F1-99CA-D05032373F51}" srcOrd="11" destOrd="0" presId="urn:microsoft.com/office/officeart/2005/8/layout/cycle5"/>
    <dgm:cxn modelId="{418B2321-D7FB-4764-BA6C-93AFB0287EF5}" type="presParOf" srcId="{D44ADF9A-52DF-4B79-A0FE-562A41C3C009}" destId="{E704C328-87B6-4810-8373-BBABC64FE0FE}" srcOrd="12" destOrd="0" presId="urn:microsoft.com/office/officeart/2005/8/layout/cycle5"/>
    <dgm:cxn modelId="{DA24CAD5-1687-4DD0-A9FD-254EDEE94C25}" type="presParOf" srcId="{D44ADF9A-52DF-4B79-A0FE-562A41C3C009}" destId="{264940EE-EAB0-49F6-9C86-6E89AF85AA7A}" srcOrd="13" destOrd="0" presId="urn:microsoft.com/office/officeart/2005/8/layout/cycle5"/>
    <dgm:cxn modelId="{291CC9F5-44AC-4B19-B53C-592CE7C71113}" type="presParOf" srcId="{D44ADF9A-52DF-4B79-A0FE-562A41C3C009}" destId="{656E34D3-788B-4BCC-9AF4-A39661BD924A}" srcOrd="14" destOrd="0" presId="urn:microsoft.com/office/officeart/2005/8/layout/cycle5"/>
    <dgm:cxn modelId="{016FD106-A5F9-4227-9249-EAA1F0F0E74D}" type="presParOf" srcId="{D44ADF9A-52DF-4B79-A0FE-562A41C3C009}" destId="{F9B48376-0AF3-46C5-8ACE-B24793A207FF}" srcOrd="15" destOrd="0" presId="urn:microsoft.com/office/officeart/2005/8/layout/cycle5"/>
    <dgm:cxn modelId="{025A924C-A9D8-42D5-8385-33DDA9AD7A73}" type="presParOf" srcId="{D44ADF9A-52DF-4B79-A0FE-562A41C3C009}" destId="{F0D29781-2BAE-41AB-B0B2-93A85DEFE860}" srcOrd="16" destOrd="0" presId="urn:microsoft.com/office/officeart/2005/8/layout/cycle5"/>
    <dgm:cxn modelId="{8DE9E084-2A5D-4B3B-B17A-819AE454BDEF}" type="presParOf" srcId="{D44ADF9A-52DF-4B79-A0FE-562A41C3C009}" destId="{7C9080B1-4929-454F-85BA-C5C02BA78ADB}"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9D75B-3264-4390-A6A1-4616AAAE5765}">
      <dsp:nvSpPr>
        <dsp:cNvPr id="0" name=""/>
        <dsp:cNvSpPr/>
      </dsp:nvSpPr>
      <dsp:spPr>
        <a:xfrm>
          <a:off x="2927464" y="-322807"/>
          <a:ext cx="1307280" cy="1155306"/>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cs typeface="B Titr" pitchFamily="2" charset="-78"/>
            </a:rPr>
            <a:t>تشخيص مشکل و تعيين اهداف</a:t>
          </a:r>
          <a:endParaRPr lang="en-US" sz="1800" kern="1200" dirty="0">
            <a:cs typeface="B Titr" pitchFamily="2" charset="-78"/>
          </a:endParaRPr>
        </a:p>
      </dsp:txBody>
      <dsp:txXfrm>
        <a:off x="2983861" y="-266410"/>
        <a:ext cx="1194486" cy="1042512"/>
      </dsp:txXfrm>
    </dsp:sp>
    <dsp:sp modelId="{B9CB8A73-B493-44BB-AFB9-4265BAB17DF1}">
      <dsp:nvSpPr>
        <dsp:cNvPr id="0" name=""/>
        <dsp:cNvSpPr/>
      </dsp:nvSpPr>
      <dsp:spPr>
        <a:xfrm>
          <a:off x="2315593" y="372791"/>
          <a:ext cx="3705131" cy="3705131"/>
        </a:xfrm>
        <a:custGeom>
          <a:avLst/>
          <a:gdLst/>
          <a:ahLst/>
          <a:cxnLst/>
          <a:rect l="0" t="0" r="0" b="0"/>
          <a:pathLst>
            <a:path>
              <a:moveTo>
                <a:pt x="2119826" y="19379"/>
              </a:moveTo>
              <a:arcTo wR="1852565" hR="1852565" stAng="16697683" swAng="114616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F4939A-2A3A-450D-AE35-81087C86CC04}">
      <dsp:nvSpPr>
        <dsp:cNvPr id="0" name=""/>
        <dsp:cNvSpPr/>
      </dsp:nvSpPr>
      <dsp:spPr>
        <a:xfrm>
          <a:off x="4932015" y="682896"/>
          <a:ext cx="1235795" cy="1110987"/>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cs typeface="B Titr" pitchFamily="2" charset="-78"/>
            </a:rPr>
            <a:t>طراحی برنامه درس پژوهی</a:t>
          </a:r>
          <a:endParaRPr lang="en-US" sz="1800" kern="1200" dirty="0">
            <a:cs typeface="B Titr" pitchFamily="2" charset="-78"/>
          </a:endParaRPr>
        </a:p>
      </dsp:txBody>
      <dsp:txXfrm>
        <a:off x="4986249" y="737130"/>
        <a:ext cx="1127327" cy="1002519"/>
      </dsp:txXfrm>
    </dsp:sp>
    <dsp:sp modelId="{E3677C76-CC0F-48E7-BBCB-B883D7784320}">
      <dsp:nvSpPr>
        <dsp:cNvPr id="0" name=""/>
        <dsp:cNvSpPr/>
      </dsp:nvSpPr>
      <dsp:spPr>
        <a:xfrm>
          <a:off x="2042939" y="313922"/>
          <a:ext cx="3705131" cy="3705131"/>
        </a:xfrm>
        <a:custGeom>
          <a:avLst/>
          <a:gdLst/>
          <a:ahLst/>
          <a:cxnLst/>
          <a:rect l="0" t="0" r="0" b="0"/>
          <a:pathLst>
            <a:path>
              <a:moveTo>
                <a:pt x="3688533" y="1605138"/>
              </a:moveTo>
              <a:arcTo wR="1852565" hR="1852565" stAng="21139481" swAng="71282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3A0394-CCFA-4545-A502-AB3B092D3C67}">
      <dsp:nvSpPr>
        <dsp:cNvPr id="0" name=""/>
        <dsp:cNvSpPr/>
      </dsp:nvSpPr>
      <dsp:spPr>
        <a:xfrm>
          <a:off x="4895334" y="2428567"/>
          <a:ext cx="1308731" cy="119411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cs typeface="B Titr" pitchFamily="2" charset="-78"/>
            </a:rPr>
            <a:t>اجرای تدريس و مشاهده آن</a:t>
          </a:r>
          <a:endParaRPr lang="en-US" sz="1800" kern="1200" dirty="0">
            <a:cs typeface="B Titr" pitchFamily="2" charset="-78"/>
          </a:endParaRPr>
        </a:p>
      </dsp:txBody>
      <dsp:txXfrm>
        <a:off x="4953626" y="2486859"/>
        <a:ext cx="1192147" cy="1077531"/>
      </dsp:txXfrm>
    </dsp:sp>
    <dsp:sp modelId="{91071475-47CA-4065-ACCF-D0DB7CA9628E}">
      <dsp:nvSpPr>
        <dsp:cNvPr id="0" name=""/>
        <dsp:cNvSpPr/>
      </dsp:nvSpPr>
      <dsp:spPr>
        <a:xfrm>
          <a:off x="2445737" y="118538"/>
          <a:ext cx="3705131" cy="3705131"/>
        </a:xfrm>
        <a:custGeom>
          <a:avLst/>
          <a:gdLst/>
          <a:ahLst/>
          <a:cxnLst/>
          <a:rect l="0" t="0" r="0" b="0"/>
          <a:pathLst>
            <a:path>
              <a:moveTo>
                <a:pt x="2530979" y="3576443"/>
              </a:moveTo>
              <a:arcTo wR="1852565" hR="1852565" stAng="4111104" swAng="997754"/>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4D5144-1C15-41B8-B639-7EA774785F79}">
      <dsp:nvSpPr>
        <dsp:cNvPr id="0" name=""/>
        <dsp:cNvSpPr/>
      </dsp:nvSpPr>
      <dsp:spPr>
        <a:xfrm>
          <a:off x="2883389" y="3101346"/>
          <a:ext cx="1395430" cy="1717261"/>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SA" sz="1800" b="1" kern="1200" dirty="0">
              <a:cs typeface="B Titr" pitchFamily="2" charset="-78"/>
            </a:rPr>
            <a:t>گزارش گيری از تدريس و بازتاب و اصلاح آن</a:t>
          </a:r>
          <a:endParaRPr lang="en-US" sz="1800" kern="1200" dirty="0">
            <a:cs typeface="B Titr" pitchFamily="2" charset="-78"/>
          </a:endParaRPr>
        </a:p>
      </dsp:txBody>
      <dsp:txXfrm>
        <a:off x="2951508" y="3169465"/>
        <a:ext cx="1259192" cy="1581023"/>
      </dsp:txXfrm>
    </dsp:sp>
    <dsp:sp modelId="{2B5AE1F6-3D76-46F1-99CA-D05032373F51}">
      <dsp:nvSpPr>
        <dsp:cNvPr id="0" name=""/>
        <dsp:cNvSpPr/>
      </dsp:nvSpPr>
      <dsp:spPr>
        <a:xfrm>
          <a:off x="1029607" y="118436"/>
          <a:ext cx="3705131" cy="3705131"/>
        </a:xfrm>
        <a:custGeom>
          <a:avLst/>
          <a:gdLst/>
          <a:ahLst/>
          <a:cxnLst/>
          <a:rect l="0" t="0" r="0" b="0"/>
          <a:pathLst>
            <a:path>
              <a:moveTo>
                <a:pt x="1651299" y="3694165"/>
              </a:moveTo>
              <a:arcTo wR="1852565" hR="1852565" stAng="5774221" swAng="115378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04C328-87B6-4810-8373-BBABC64FE0FE}">
      <dsp:nvSpPr>
        <dsp:cNvPr id="0" name=""/>
        <dsp:cNvSpPr/>
      </dsp:nvSpPr>
      <dsp:spPr>
        <a:xfrm>
          <a:off x="947916" y="2520919"/>
          <a:ext cx="1259559" cy="10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1" kern="1200">
              <a:cs typeface="B Titr" pitchFamily="2" charset="-78"/>
            </a:rPr>
            <a:t>اجرای مجدد تدریس</a:t>
          </a:r>
          <a:endParaRPr lang="en-US" sz="1800" kern="1200">
            <a:cs typeface="B Titr" pitchFamily="2" charset="-78"/>
          </a:endParaRPr>
        </a:p>
      </dsp:txBody>
      <dsp:txXfrm>
        <a:off x="997980" y="2570983"/>
        <a:ext cx="1159431" cy="925435"/>
      </dsp:txXfrm>
    </dsp:sp>
    <dsp:sp modelId="{656E34D3-788B-4BCC-9AF4-A39661BD924A}">
      <dsp:nvSpPr>
        <dsp:cNvPr id="0" name=""/>
        <dsp:cNvSpPr/>
      </dsp:nvSpPr>
      <dsp:spPr>
        <a:xfrm>
          <a:off x="1366554" y="256122"/>
          <a:ext cx="3705131" cy="3705131"/>
        </a:xfrm>
        <a:custGeom>
          <a:avLst/>
          <a:gdLst/>
          <a:ahLst/>
          <a:cxnLst/>
          <a:rect l="0" t="0" r="0" b="0"/>
          <a:pathLst>
            <a:path>
              <a:moveTo>
                <a:pt x="21940" y="2136835"/>
              </a:moveTo>
              <a:arcTo wR="1852565" hR="1852565" stAng="10270397" swAng="731784"/>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9B48376-0AF3-46C5-8ACE-B24793A207FF}">
      <dsp:nvSpPr>
        <dsp:cNvPr id="0" name=""/>
        <dsp:cNvSpPr/>
      </dsp:nvSpPr>
      <dsp:spPr>
        <a:xfrm>
          <a:off x="812100" y="630312"/>
          <a:ext cx="1459949" cy="1239771"/>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1" kern="1200" dirty="0">
              <a:cs typeface="B Titr" pitchFamily="2" charset="-78"/>
            </a:rPr>
            <a:t>بازتاب و مبادله يافته ها</a:t>
          </a:r>
          <a:endParaRPr lang="en-US" sz="1800" b="1" kern="1200" dirty="0">
            <a:cs typeface="B Titr" pitchFamily="2" charset="-78"/>
          </a:endParaRPr>
        </a:p>
      </dsp:txBody>
      <dsp:txXfrm>
        <a:off x="872621" y="690833"/>
        <a:ext cx="1338907" cy="1118729"/>
      </dsp:txXfrm>
    </dsp:sp>
    <dsp:sp modelId="{7C9080B1-4929-454F-85BA-C5C02BA78ADB}">
      <dsp:nvSpPr>
        <dsp:cNvPr id="0" name=""/>
        <dsp:cNvSpPr/>
      </dsp:nvSpPr>
      <dsp:spPr>
        <a:xfrm>
          <a:off x="1023564" y="373277"/>
          <a:ext cx="3705131" cy="3705131"/>
        </a:xfrm>
        <a:custGeom>
          <a:avLst/>
          <a:gdLst/>
          <a:ahLst/>
          <a:cxnLst/>
          <a:rect l="0" t="0" r="0" b="0"/>
          <a:pathLst>
            <a:path>
              <a:moveTo>
                <a:pt x="1093152" y="162805"/>
              </a:moveTo>
              <a:arcTo wR="1852565" hR="1852565" stAng="14747992" swAng="116675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17853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294040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5865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08342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077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365343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41534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357299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342755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06E0F-460D-48CC-A7B6-9A88D28E8CC5}" type="datetimeFigureOut">
              <a:rPr lang="fa-IR" smtClean="0"/>
              <a:t>10/05/1444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4888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06E0F-460D-48CC-A7B6-9A88D28E8CC5}" type="datetimeFigureOut">
              <a:rPr lang="fa-IR" smtClean="0"/>
              <a:t>10/05/1444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250442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06E0F-460D-48CC-A7B6-9A88D28E8CC5}" type="datetimeFigureOut">
              <a:rPr lang="fa-IR" smtClean="0"/>
              <a:t>10/05/1444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5155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106E0F-460D-48CC-A7B6-9A88D28E8CC5}" type="datetimeFigureOut">
              <a:rPr lang="fa-IR" smtClean="0"/>
              <a:t>10/05/1444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40235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06E0F-460D-48CC-A7B6-9A88D28E8CC5}" type="datetimeFigureOut">
              <a:rPr lang="fa-IR" smtClean="0"/>
              <a:t>10/05/1444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236487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06E0F-460D-48CC-A7B6-9A88D28E8CC5}" type="datetimeFigureOut">
              <a:rPr lang="fa-IR" smtClean="0"/>
              <a:t>10/05/1444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53923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106E0F-460D-48CC-A7B6-9A88D28E8CC5}" type="datetimeFigureOut">
              <a:rPr lang="fa-IR" smtClean="0"/>
              <a:t>10/05/1444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03001E3-01D0-4DDE-9D60-D801632F1927}" type="slidenum">
              <a:rPr lang="fa-IR" smtClean="0"/>
              <a:t>‹#›</a:t>
            </a:fld>
            <a:endParaRPr lang="fa-IR"/>
          </a:p>
        </p:txBody>
      </p:sp>
    </p:spTree>
    <p:extLst>
      <p:ext uri="{BB962C8B-B14F-4D97-AF65-F5344CB8AC3E}">
        <p14:creationId xmlns:p14="http://schemas.microsoft.com/office/powerpoint/2010/main" val="117627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106E0F-460D-48CC-A7B6-9A88D28E8CC5}" type="datetimeFigureOut">
              <a:rPr lang="fa-IR" smtClean="0"/>
              <a:t>10/05/1444</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3001E3-01D0-4DDE-9D60-D801632F1927}" type="slidenum">
              <a:rPr lang="fa-IR" smtClean="0"/>
              <a:t>‹#›</a:t>
            </a:fld>
            <a:endParaRPr lang="fa-IR"/>
          </a:p>
        </p:txBody>
      </p:sp>
    </p:spTree>
    <p:extLst>
      <p:ext uri="{BB962C8B-B14F-4D97-AF65-F5344CB8AC3E}">
        <p14:creationId xmlns:p14="http://schemas.microsoft.com/office/powerpoint/2010/main" val="1762922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9.xml"/><Relationship Id="rId18" Type="http://schemas.openxmlformats.org/officeDocument/2006/relationships/slide" Target="slide29.xml"/><Relationship Id="rId26" Type="http://schemas.openxmlformats.org/officeDocument/2006/relationships/slide" Target="slide41.xml"/><Relationship Id="rId3" Type="http://schemas.openxmlformats.org/officeDocument/2006/relationships/slide" Target="slide26.xml"/><Relationship Id="rId21"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5.xml"/><Relationship Id="rId17" Type="http://schemas.openxmlformats.org/officeDocument/2006/relationships/slide" Target="slide4.xml"/><Relationship Id="rId25" Type="http://schemas.openxmlformats.org/officeDocument/2006/relationships/slide" Target="slide42.xml"/><Relationship Id="rId2" Type="http://schemas.openxmlformats.org/officeDocument/2006/relationships/image" Target="../media/image1.png"/><Relationship Id="rId16" Type="http://schemas.openxmlformats.org/officeDocument/2006/relationships/slide" Target="slide7.xml"/><Relationship Id="rId20"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8.xml"/><Relationship Id="rId24" Type="http://schemas.openxmlformats.org/officeDocument/2006/relationships/slide" Target="slide25.xml"/><Relationship Id="rId5" Type="http://schemas.openxmlformats.org/officeDocument/2006/relationships/slide" Target="slide37.xml"/><Relationship Id="rId15" Type="http://schemas.openxmlformats.org/officeDocument/2006/relationships/slide" Target="slide10.xml"/><Relationship Id="rId23" Type="http://schemas.openxmlformats.org/officeDocument/2006/relationships/slide" Target="slide36.xml"/><Relationship Id="rId10" Type="http://schemas.openxmlformats.org/officeDocument/2006/relationships/slide" Target="slide44.xml"/><Relationship Id="rId19" Type="http://schemas.openxmlformats.org/officeDocument/2006/relationships/slide" Target="slide8.xml"/><Relationship Id="rId4" Type="http://schemas.openxmlformats.org/officeDocument/2006/relationships/slide" Target="slide27.xml"/><Relationship Id="rId9" Type="http://schemas.openxmlformats.org/officeDocument/2006/relationships/slide" Target="slide43.xml"/><Relationship Id="rId14" Type="http://schemas.openxmlformats.org/officeDocument/2006/relationships/slide" Target="slide11.xml"/><Relationship Id="rId22"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a:off x="2222938" y="2035411"/>
            <a:ext cx="6071059" cy="1702676"/>
          </a:xfrm>
          <a:prstGeom prst="rtTriangle">
            <a:avLst/>
          </a:prstGeom>
          <a:solidFill>
            <a:srgbClr val="BFCB63"/>
          </a:solidFill>
          <a:ln>
            <a:headEnd type="none" w="med" len="med"/>
            <a:tailEnd type="none" w="med" len="med"/>
          </a:ln>
          <a:effectLst>
            <a:outerShdw blurRad="50800" dist="38100" dir="5400000" rotWithShape="0">
              <a:srgbClr val="000000">
                <a:alpha val="35000"/>
              </a:srgbClr>
            </a:outerShdw>
            <a:reflection blurRad="6350" stA="50000" endA="300" endPos="55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Title 1"/>
          <p:cNvSpPr>
            <a:spLocks noGrp="1"/>
          </p:cNvSpPr>
          <p:nvPr>
            <p:ph type="ctrTitle"/>
          </p:nvPr>
        </p:nvSpPr>
        <p:spPr>
          <a:xfrm>
            <a:off x="1947709" y="1715071"/>
            <a:ext cx="6346288" cy="1646302"/>
          </a:xfrm>
          <a:effectLst>
            <a:glow rad="228600">
              <a:schemeClr val="accent5">
                <a:satMod val="175000"/>
                <a:alpha val="40000"/>
              </a:schemeClr>
            </a:glow>
          </a:effectLst>
        </p:spPr>
        <p:txBody>
          <a:bodyPr/>
          <a:lstStyle/>
          <a:p>
            <a:r>
              <a:rPr lang="fa-IR" b="1" dirty="0">
                <a:cs typeface="2  Bardiya" panose="00000400000000000000" pitchFamily="2" charset="-78"/>
              </a:rPr>
              <a:t>درس پژوهی و اقدام پژوهی</a:t>
            </a:r>
          </a:p>
        </p:txBody>
      </p:sp>
      <p:pic>
        <p:nvPicPr>
          <p:cNvPr id="5" name="Picture 4" descr="D:\Pictures\logo\logo final-50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8835" y="5494624"/>
            <a:ext cx="943223" cy="771824"/>
          </a:xfrm>
          <a:prstGeom prst="rect">
            <a:avLst/>
          </a:prstGeom>
          <a:noFill/>
          <a:ln>
            <a:noFill/>
          </a:ln>
        </p:spPr>
      </p:pic>
      <p:sp>
        <p:nvSpPr>
          <p:cNvPr id="23" name="Right Triangle 22"/>
          <p:cNvSpPr/>
          <p:nvPr/>
        </p:nvSpPr>
        <p:spPr>
          <a:xfrm rot="16200000">
            <a:off x="858792" y="4902302"/>
            <a:ext cx="2453062" cy="275229"/>
          </a:xfrm>
          <a:prstGeom prst="rtTriangle">
            <a:avLst/>
          </a:prstGeom>
          <a:solidFill>
            <a:srgbClr val="BFCB63"/>
          </a:solidFill>
          <a:ln>
            <a:headEnd type="none" w="med" len="med"/>
            <a:tailEnd type="none" w="med" len="med"/>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1" y="206611"/>
            <a:ext cx="2331720" cy="1442888"/>
          </a:xfrm>
          <a:prstGeom prst="rect">
            <a:avLst/>
          </a:prstGeom>
        </p:spPr>
      </p:pic>
    </p:spTree>
    <p:extLst>
      <p:ext uri="{BB962C8B-B14F-4D97-AF65-F5344CB8AC3E}">
        <p14:creationId xmlns:p14="http://schemas.microsoft.com/office/powerpoint/2010/main" val="271102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6003004"/>
              </p:ext>
            </p:extLst>
          </p:nvPr>
        </p:nvGraphicFramePr>
        <p:xfrm>
          <a:off x="1797096" y="2081759"/>
          <a:ext cx="7476906" cy="2389626"/>
        </p:xfrm>
        <a:graphic>
          <a:graphicData uri="http://schemas.openxmlformats.org/drawingml/2006/table">
            <a:tbl>
              <a:tblPr rtl="1" firstRow="1" bandRow="1">
                <a:tableStyleId>{21E4AEA4-8DFA-4A89-87EB-49C32662AFE0}</a:tableStyleId>
              </a:tblPr>
              <a:tblGrid>
                <a:gridCol w="4173652">
                  <a:extLst>
                    <a:ext uri="{9D8B030D-6E8A-4147-A177-3AD203B41FA5}">
                      <a16:colId xmlns:a16="http://schemas.microsoft.com/office/drawing/2014/main" val="2233458221"/>
                    </a:ext>
                  </a:extLst>
                </a:gridCol>
                <a:gridCol w="3303254">
                  <a:extLst>
                    <a:ext uri="{9D8B030D-6E8A-4147-A177-3AD203B41FA5}">
                      <a16:colId xmlns:a16="http://schemas.microsoft.com/office/drawing/2014/main" val="2371634911"/>
                    </a:ext>
                  </a:extLst>
                </a:gridCol>
              </a:tblGrid>
              <a:tr h="583182">
                <a:tc>
                  <a:txBody>
                    <a:bodyPr/>
                    <a:lstStyle/>
                    <a:p>
                      <a:pPr algn="ctr" rtl="1"/>
                      <a:r>
                        <a:rPr lang="fa-IR" sz="2000" dirty="0"/>
                        <a:t>سنتی</a:t>
                      </a:r>
                      <a:endParaRPr lang="fa-IR" sz="2000" b="0" dirty="0"/>
                    </a:p>
                  </a:txBody>
                  <a:tcPr/>
                </a:tc>
                <a:tc>
                  <a:txBody>
                    <a:bodyPr/>
                    <a:lstStyle/>
                    <a:p>
                      <a:pPr algn="ctr" rtl="1"/>
                      <a:r>
                        <a:rPr lang="fa-IR" sz="2000" dirty="0"/>
                        <a:t>درس پژوهی</a:t>
                      </a:r>
                      <a:endParaRPr lang="fa-IR" sz="2000" b="0" dirty="0"/>
                    </a:p>
                  </a:txBody>
                  <a:tcPr/>
                </a:tc>
                <a:extLst>
                  <a:ext uri="{0D108BD9-81ED-4DB2-BD59-A6C34878D82A}">
                    <a16:rowId xmlns:a16="http://schemas.microsoft.com/office/drawing/2014/main" val="2019553717"/>
                  </a:ext>
                </a:extLst>
              </a:tr>
              <a:tr h="583182">
                <a:tc>
                  <a:txBody>
                    <a:bodyPr/>
                    <a:lstStyle/>
                    <a:p>
                      <a:pPr algn="ctr" rtl="1"/>
                      <a:r>
                        <a:rPr lang="fa-IR" dirty="0"/>
                        <a:t>کارشناسان بیرونی مطرح می کنند</a:t>
                      </a:r>
                    </a:p>
                    <a:p>
                      <a:pPr algn="ctr" rtl="1"/>
                      <a:endParaRPr lang="fa-IR" dirty="0"/>
                    </a:p>
                  </a:txBody>
                  <a:tcPr/>
                </a:tc>
                <a:tc>
                  <a:txBody>
                    <a:bodyPr/>
                    <a:lstStyle/>
                    <a:p>
                      <a:pPr algn="ctr" rtl="1"/>
                      <a:r>
                        <a:rPr lang="fa-IR" dirty="0"/>
                        <a:t>درون سازمان مطرح می شود</a:t>
                      </a:r>
                    </a:p>
                    <a:p>
                      <a:pPr algn="ctr" rtl="1"/>
                      <a:endParaRPr lang="fa-IR" dirty="0"/>
                    </a:p>
                  </a:txBody>
                  <a:tcPr/>
                </a:tc>
                <a:extLst>
                  <a:ext uri="{0D108BD9-81ED-4DB2-BD59-A6C34878D82A}">
                    <a16:rowId xmlns:a16="http://schemas.microsoft.com/office/drawing/2014/main" val="274680690"/>
                  </a:ext>
                </a:extLst>
              </a:tr>
              <a:tr h="583182">
                <a:tc>
                  <a:txBody>
                    <a:bodyPr/>
                    <a:lstStyle/>
                    <a:p>
                      <a:pPr algn="ctr" rtl="1"/>
                      <a:endParaRPr lang="fa-IR" dirty="0"/>
                    </a:p>
                  </a:txBody>
                  <a:tcPr/>
                </a:tc>
                <a:tc>
                  <a:txBody>
                    <a:bodyPr/>
                    <a:lstStyle/>
                    <a:p>
                      <a:pPr algn="ctr" rtl="1"/>
                      <a:endParaRPr lang="fa-IR" dirty="0"/>
                    </a:p>
                  </a:txBody>
                  <a:tcPr/>
                </a:tc>
                <a:extLst>
                  <a:ext uri="{0D108BD9-81ED-4DB2-BD59-A6C34878D82A}">
                    <a16:rowId xmlns:a16="http://schemas.microsoft.com/office/drawing/2014/main" val="764747691"/>
                  </a:ext>
                </a:extLst>
              </a:tr>
              <a:tr h="583182">
                <a:tc>
                  <a:txBody>
                    <a:bodyPr/>
                    <a:lstStyle/>
                    <a:p>
                      <a:pPr algn="ctr" rtl="1"/>
                      <a:r>
                        <a:rPr lang="fa-IR" dirty="0"/>
                        <a:t>روابط سلسله مراتبی بین</a:t>
                      </a:r>
                      <a:r>
                        <a:rPr lang="fa-IR" baseline="0" dirty="0"/>
                        <a:t> مربی وشاگردان</a:t>
                      </a:r>
                      <a:endParaRPr lang="fa-IR" dirty="0"/>
                    </a:p>
                  </a:txBody>
                  <a:tcPr/>
                </a:tc>
                <a:tc>
                  <a:txBody>
                    <a:bodyPr/>
                    <a:lstStyle/>
                    <a:p>
                      <a:pPr algn="ctr" rtl="1"/>
                      <a:r>
                        <a:rPr lang="fa-IR" dirty="0"/>
                        <a:t>روابط متقابل</a:t>
                      </a:r>
                      <a:r>
                        <a:rPr lang="fa-IR" baseline="0" dirty="0"/>
                        <a:t> بین شاگردان</a:t>
                      </a:r>
                      <a:endParaRPr lang="fa-IR" dirty="0"/>
                    </a:p>
                  </a:txBody>
                  <a:tcPr/>
                </a:tc>
                <a:extLst>
                  <a:ext uri="{0D108BD9-81ED-4DB2-BD59-A6C34878D82A}">
                    <a16:rowId xmlns:a16="http://schemas.microsoft.com/office/drawing/2014/main" val="290063873"/>
                  </a:ext>
                </a:extLst>
              </a:tr>
            </a:tbl>
          </a:graphicData>
        </a:graphic>
      </p:graphicFrame>
      <p:sp>
        <p:nvSpPr>
          <p:cNvPr id="7" name="Content Placeholder 2"/>
          <p:cNvSpPr txBox="1">
            <a:spLocks/>
          </p:cNvSpPr>
          <p:nvPr/>
        </p:nvSpPr>
        <p:spPr>
          <a:xfrm>
            <a:off x="677334" y="678630"/>
            <a:ext cx="8596668" cy="72450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b="1" dirty="0">
                <a:solidFill>
                  <a:schemeClr val="accent1">
                    <a:lumMod val="75000"/>
                  </a:schemeClr>
                </a:solidFill>
                <a:cs typeface="2  Bardiya" panose="00000400000000000000" pitchFamily="2" charset="-78"/>
              </a:rPr>
              <a:t>تفاوت پژوهش سنتی و درس پژوهی:</a:t>
            </a:r>
          </a:p>
          <a:p>
            <a:endParaRPr lang="fa-IR" dirty="0"/>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2990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80433"/>
            <a:ext cx="8596668" cy="771797"/>
          </a:xfrm>
        </p:spPr>
        <p:txBody>
          <a:bodyPr>
            <a:normAutofit/>
          </a:bodyPr>
          <a:lstStyle/>
          <a:p>
            <a:r>
              <a:rPr lang="fa-IR" sz="2800" b="1" dirty="0">
                <a:solidFill>
                  <a:schemeClr val="accent1">
                    <a:lumMod val="75000"/>
                  </a:schemeClr>
                </a:solidFill>
                <a:cs typeface="2  Bardiya" panose="00000400000000000000" pitchFamily="2" charset="-78"/>
              </a:rPr>
              <a:t>چرخه تدریس پژوهی:</a:t>
            </a:r>
            <a:endParaRPr lang="fa-IR" sz="2800" dirty="0">
              <a:solidFill>
                <a:schemeClr val="accent1">
                  <a:lumMod val="75000"/>
                </a:schemeClr>
              </a:solidFill>
            </a:endParaRPr>
          </a:p>
        </p:txBody>
      </p:sp>
      <p:sp>
        <p:nvSpPr>
          <p:cNvPr id="5" name="Oval 4"/>
          <p:cNvSpPr/>
          <p:nvPr/>
        </p:nvSpPr>
        <p:spPr>
          <a:xfrm>
            <a:off x="4571999" y="483478"/>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a:solidFill>
                  <a:schemeClr val="accent1">
                    <a:lumMod val="75000"/>
                  </a:schemeClr>
                </a:solidFill>
                <a:cs typeface="2  Bardiya" panose="00000400000000000000" pitchFamily="2" charset="-78"/>
              </a:rPr>
              <a:t>تبیین مسئله</a:t>
            </a:r>
          </a:p>
          <a:p>
            <a:pPr algn="ctr"/>
            <a:r>
              <a:rPr lang="fa-IR" sz="2000" b="1" dirty="0">
                <a:solidFill>
                  <a:schemeClr val="accent1">
                    <a:lumMod val="75000"/>
                  </a:schemeClr>
                </a:solidFill>
                <a:cs typeface="2  Bardiya" panose="00000400000000000000" pitchFamily="2" charset="-78"/>
              </a:rPr>
              <a:t>1</a:t>
            </a:r>
            <a:endParaRPr lang="fa-IR" sz="2000" dirty="0"/>
          </a:p>
        </p:txBody>
      </p:sp>
      <p:sp>
        <p:nvSpPr>
          <p:cNvPr id="6" name="Oval 5"/>
          <p:cNvSpPr/>
          <p:nvPr/>
        </p:nvSpPr>
        <p:spPr>
          <a:xfrm>
            <a:off x="4571999" y="2632838"/>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a:solidFill>
                  <a:schemeClr val="accent1">
                    <a:lumMod val="75000"/>
                  </a:schemeClr>
                </a:solidFill>
                <a:cs typeface="2  Bardiya" panose="00000400000000000000" pitchFamily="2" charset="-78"/>
              </a:rPr>
              <a:t>چرخه تدریس پژوهی</a:t>
            </a:r>
            <a:endParaRPr lang="fa-IR" sz="2000" dirty="0"/>
          </a:p>
        </p:txBody>
      </p:sp>
      <p:sp>
        <p:nvSpPr>
          <p:cNvPr id="7" name="Oval 6"/>
          <p:cNvSpPr/>
          <p:nvPr/>
        </p:nvSpPr>
        <p:spPr>
          <a:xfrm>
            <a:off x="2441029" y="2086302"/>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a:solidFill>
                  <a:schemeClr val="accent1">
                    <a:lumMod val="75000"/>
                  </a:schemeClr>
                </a:solidFill>
                <a:cs typeface="2  Bardiya" panose="00000400000000000000" pitchFamily="2" charset="-78"/>
              </a:rPr>
              <a:t>بازبینی و یادگیری</a:t>
            </a:r>
          </a:p>
          <a:p>
            <a:pPr algn="ctr"/>
            <a:r>
              <a:rPr lang="fa-IR" sz="2000" b="1" dirty="0">
                <a:solidFill>
                  <a:schemeClr val="accent1">
                    <a:lumMod val="75000"/>
                  </a:schemeClr>
                </a:solidFill>
                <a:cs typeface="2  Bardiya" panose="00000400000000000000" pitchFamily="2" charset="-78"/>
              </a:rPr>
              <a:t>5</a:t>
            </a:r>
            <a:endParaRPr lang="fa-IR" sz="2000" b="1" dirty="0"/>
          </a:p>
        </p:txBody>
      </p:sp>
      <p:sp>
        <p:nvSpPr>
          <p:cNvPr id="8" name="Oval 7"/>
          <p:cNvSpPr/>
          <p:nvPr/>
        </p:nvSpPr>
        <p:spPr>
          <a:xfrm>
            <a:off x="6702969" y="2086302"/>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400" b="1" dirty="0">
                <a:solidFill>
                  <a:schemeClr val="accent1">
                    <a:lumMod val="75000"/>
                  </a:schemeClr>
                </a:solidFill>
                <a:cs typeface="2  Bardiya" panose="00000400000000000000" pitchFamily="2" charset="-78"/>
              </a:rPr>
              <a:t>طراحی</a:t>
            </a:r>
          </a:p>
          <a:p>
            <a:pPr algn="ctr"/>
            <a:r>
              <a:rPr lang="fa-IR" sz="2400" b="1" dirty="0">
                <a:ln w="0"/>
                <a:solidFill>
                  <a:schemeClr val="accent1">
                    <a:lumMod val="75000"/>
                  </a:schemeClr>
                </a:solidFill>
                <a:effectLst>
                  <a:outerShdw blurRad="38100" dist="19050" dir="2700000" algn="tl" rotWithShape="0">
                    <a:schemeClr val="dk1">
                      <a:alpha val="40000"/>
                    </a:schemeClr>
                  </a:outerShdw>
                </a:effectLst>
                <a:cs typeface="2  Bardiya" panose="00000400000000000000" pitchFamily="2" charset="-78"/>
              </a:rPr>
              <a:t>2</a:t>
            </a:r>
            <a:endParaRPr lang="fa-IR" sz="2400" dirty="0">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3329152" y="4409085"/>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400" b="1" dirty="0">
                <a:solidFill>
                  <a:schemeClr val="accent1">
                    <a:lumMod val="75000"/>
                  </a:schemeClr>
                </a:solidFill>
                <a:cs typeface="2  Bardiya" panose="00000400000000000000" pitchFamily="2" charset="-78"/>
              </a:rPr>
              <a:t>ارزیابی</a:t>
            </a:r>
          </a:p>
          <a:p>
            <a:pPr algn="ctr"/>
            <a:r>
              <a:rPr lang="fa-IR" sz="2400" b="1" dirty="0">
                <a:solidFill>
                  <a:schemeClr val="accent1">
                    <a:lumMod val="75000"/>
                  </a:schemeClr>
                </a:solidFill>
                <a:cs typeface="2  Bardiya" panose="00000400000000000000" pitchFamily="2" charset="-78"/>
              </a:rPr>
              <a:t>4</a:t>
            </a:r>
            <a:endParaRPr lang="fa-IR" sz="2400" dirty="0"/>
          </a:p>
        </p:txBody>
      </p:sp>
      <p:sp>
        <p:nvSpPr>
          <p:cNvPr id="10" name="Oval 9"/>
          <p:cNvSpPr/>
          <p:nvPr/>
        </p:nvSpPr>
        <p:spPr>
          <a:xfrm>
            <a:off x="5739955" y="4409085"/>
            <a:ext cx="1776247" cy="1776247"/>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a:solidFill>
                  <a:schemeClr val="accent1">
                    <a:lumMod val="75000"/>
                  </a:schemeClr>
                </a:solidFill>
                <a:cs typeface="2  Bardiya" panose="00000400000000000000" pitchFamily="2" charset="-78"/>
              </a:rPr>
              <a:t>عمل</a:t>
            </a:r>
          </a:p>
          <a:p>
            <a:pPr algn="ctr"/>
            <a:r>
              <a:rPr lang="fa-IR" sz="2000" b="1" dirty="0">
                <a:solidFill>
                  <a:schemeClr val="accent1">
                    <a:lumMod val="75000"/>
                  </a:schemeClr>
                </a:solidFill>
                <a:cs typeface="2  Bardiya" panose="00000400000000000000" pitchFamily="2" charset="-78"/>
              </a:rPr>
              <a:t>3</a:t>
            </a:r>
            <a:endParaRPr lang="fa-IR" sz="2000" b="1" dirty="0"/>
          </a:p>
        </p:txBody>
      </p:sp>
      <p:sp>
        <p:nvSpPr>
          <p:cNvPr id="11" name="Right Arrow 10"/>
          <p:cNvSpPr/>
          <p:nvPr/>
        </p:nvSpPr>
        <p:spPr>
          <a:xfrm rot="2130336">
            <a:off x="6397504" y="1878609"/>
            <a:ext cx="461150" cy="478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ight Arrow 11"/>
          <p:cNvSpPr/>
          <p:nvPr/>
        </p:nvSpPr>
        <p:spPr>
          <a:xfrm rot="7148533">
            <a:off x="7007197" y="3983418"/>
            <a:ext cx="461150" cy="478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ight Arrow 12"/>
          <p:cNvSpPr/>
          <p:nvPr/>
        </p:nvSpPr>
        <p:spPr>
          <a:xfrm rot="10800000">
            <a:off x="5176336" y="5064666"/>
            <a:ext cx="461150" cy="478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p:cNvSpPr/>
          <p:nvPr/>
        </p:nvSpPr>
        <p:spPr>
          <a:xfrm rot="14454881">
            <a:off x="3301125" y="4008265"/>
            <a:ext cx="461150" cy="478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ight Arrow 14"/>
          <p:cNvSpPr/>
          <p:nvPr/>
        </p:nvSpPr>
        <p:spPr>
          <a:xfrm rot="19153438">
            <a:off x="4068039" y="1770173"/>
            <a:ext cx="461150" cy="478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7" name="Picture 16"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9710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80">
                                          <p:stCondLst>
                                            <p:cond delay="0"/>
                                          </p:stCondLst>
                                        </p:cTn>
                                        <p:tgtEl>
                                          <p:spTgt spid="13"/>
                                        </p:tgtEl>
                                      </p:cBhvr>
                                    </p:animEffect>
                                    <p:anim calcmode="lin" valueType="num">
                                      <p:cBhvr>
                                        <p:cTn id="6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6" dur="26">
                                          <p:stCondLst>
                                            <p:cond delay="650"/>
                                          </p:stCondLst>
                                        </p:cTn>
                                        <p:tgtEl>
                                          <p:spTgt spid="13"/>
                                        </p:tgtEl>
                                      </p:cBhvr>
                                      <p:to x="100000" y="60000"/>
                                    </p:animScale>
                                    <p:animScale>
                                      <p:cBhvr>
                                        <p:cTn id="67" dur="166" decel="50000">
                                          <p:stCondLst>
                                            <p:cond delay="676"/>
                                          </p:stCondLst>
                                        </p:cTn>
                                        <p:tgtEl>
                                          <p:spTgt spid="13"/>
                                        </p:tgtEl>
                                      </p:cBhvr>
                                      <p:to x="100000" y="100000"/>
                                    </p:animScale>
                                    <p:animScale>
                                      <p:cBhvr>
                                        <p:cTn id="68" dur="26">
                                          <p:stCondLst>
                                            <p:cond delay="1312"/>
                                          </p:stCondLst>
                                        </p:cTn>
                                        <p:tgtEl>
                                          <p:spTgt spid="13"/>
                                        </p:tgtEl>
                                      </p:cBhvr>
                                      <p:to x="100000" y="80000"/>
                                    </p:animScale>
                                    <p:animScale>
                                      <p:cBhvr>
                                        <p:cTn id="69" dur="166" decel="50000">
                                          <p:stCondLst>
                                            <p:cond delay="1338"/>
                                          </p:stCondLst>
                                        </p:cTn>
                                        <p:tgtEl>
                                          <p:spTgt spid="13"/>
                                        </p:tgtEl>
                                      </p:cBhvr>
                                      <p:to x="100000" y="100000"/>
                                    </p:animScale>
                                    <p:animScale>
                                      <p:cBhvr>
                                        <p:cTn id="70" dur="26">
                                          <p:stCondLst>
                                            <p:cond delay="1642"/>
                                          </p:stCondLst>
                                        </p:cTn>
                                        <p:tgtEl>
                                          <p:spTgt spid="13"/>
                                        </p:tgtEl>
                                      </p:cBhvr>
                                      <p:to x="100000" y="90000"/>
                                    </p:animScale>
                                    <p:animScale>
                                      <p:cBhvr>
                                        <p:cTn id="71" dur="166" decel="50000">
                                          <p:stCondLst>
                                            <p:cond delay="1668"/>
                                          </p:stCondLst>
                                        </p:cTn>
                                        <p:tgtEl>
                                          <p:spTgt spid="13"/>
                                        </p:tgtEl>
                                      </p:cBhvr>
                                      <p:to x="100000" y="100000"/>
                                    </p:animScale>
                                    <p:animScale>
                                      <p:cBhvr>
                                        <p:cTn id="72" dur="26">
                                          <p:stCondLst>
                                            <p:cond delay="1808"/>
                                          </p:stCondLst>
                                        </p:cTn>
                                        <p:tgtEl>
                                          <p:spTgt spid="13"/>
                                        </p:tgtEl>
                                      </p:cBhvr>
                                      <p:to x="100000" y="95000"/>
                                    </p:animScale>
                                    <p:animScale>
                                      <p:cBhvr>
                                        <p:cTn id="73" dur="166" decel="50000">
                                          <p:stCondLst>
                                            <p:cond delay="1834"/>
                                          </p:stCondLst>
                                        </p:cTn>
                                        <p:tgtEl>
                                          <p:spTgt spid="13"/>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80">
                                          <p:stCondLst>
                                            <p:cond delay="0"/>
                                          </p:stCondLst>
                                        </p:cTn>
                                        <p:tgtEl>
                                          <p:spTgt spid="14"/>
                                        </p:tgtEl>
                                      </p:cBhvr>
                                    </p:animEffect>
                                    <p:anim calcmode="lin" valueType="num">
                                      <p:cBhvr>
                                        <p:cTn id="7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2" dur="26">
                                          <p:stCondLst>
                                            <p:cond delay="650"/>
                                          </p:stCondLst>
                                        </p:cTn>
                                        <p:tgtEl>
                                          <p:spTgt spid="14"/>
                                        </p:tgtEl>
                                      </p:cBhvr>
                                      <p:to x="100000" y="60000"/>
                                    </p:animScale>
                                    <p:animScale>
                                      <p:cBhvr>
                                        <p:cTn id="83" dur="166" decel="50000">
                                          <p:stCondLst>
                                            <p:cond delay="676"/>
                                          </p:stCondLst>
                                        </p:cTn>
                                        <p:tgtEl>
                                          <p:spTgt spid="14"/>
                                        </p:tgtEl>
                                      </p:cBhvr>
                                      <p:to x="100000" y="100000"/>
                                    </p:animScale>
                                    <p:animScale>
                                      <p:cBhvr>
                                        <p:cTn id="84" dur="26">
                                          <p:stCondLst>
                                            <p:cond delay="1312"/>
                                          </p:stCondLst>
                                        </p:cTn>
                                        <p:tgtEl>
                                          <p:spTgt spid="14"/>
                                        </p:tgtEl>
                                      </p:cBhvr>
                                      <p:to x="100000" y="80000"/>
                                    </p:animScale>
                                    <p:animScale>
                                      <p:cBhvr>
                                        <p:cTn id="85" dur="166" decel="50000">
                                          <p:stCondLst>
                                            <p:cond delay="1338"/>
                                          </p:stCondLst>
                                        </p:cTn>
                                        <p:tgtEl>
                                          <p:spTgt spid="14"/>
                                        </p:tgtEl>
                                      </p:cBhvr>
                                      <p:to x="100000" y="100000"/>
                                    </p:animScale>
                                    <p:animScale>
                                      <p:cBhvr>
                                        <p:cTn id="86" dur="26">
                                          <p:stCondLst>
                                            <p:cond delay="1642"/>
                                          </p:stCondLst>
                                        </p:cTn>
                                        <p:tgtEl>
                                          <p:spTgt spid="14"/>
                                        </p:tgtEl>
                                      </p:cBhvr>
                                      <p:to x="100000" y="90000"/>
                                    </p:animScale>
                                    <p:animScale>
                                      <p:cBhvr>
                                        <p:cTn id="87" dur="166" decel="50000">
                                          <p:stCondLst>
                                            <p:cond delay="1668"/>
                                          </p:stCondLst>
                                        </p:cTn>
                                        <p:tgtEl>
                                          <p:spTgt spid="14"/>
                                        </p:tgtEl>
                                      </p:cBhvr>
                                      <p:to x="100000" y="100000"/>
                                    </p:animScale>
                                    <p:animScale>
                                      <p:cBhvr>
                                        <p:cTn id="88" dur="26">
                                          <p:stCondLst>
                                            <p:cond delay="1808"/>
                                          </p:stCondLst>
                                        </p:cTn>
                                        <p:tgtEl>
                                          <p:spTgt spid="14"/>
                                        </p:tgtEl>
                                      </p:cBhvr>
                                      <p:to x="100000" y="95000"/>
                                    </p:animScale>
                                    <p:animScale>
                                      <p:cBhvr>
                                        <p:cTn id="89" dur="166" decel="50000">
                                          <p:stCondLst>
                                            <p:cond delay="1834"/>
                                          </p:stCondLst>
                                        </p:cTn>
                                        <p:tgtEl>
                                          <p:spTgt spid="14"/>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80">
                                          <p:stCondLst>
                                            <p:cond delay="0"/>
                                          </p:stCondLst>
                                        </p:cTn>
                                        <p:tgtEl>
                                          <p:spTgt spid="15"/>
                                        </p:tgtEl>
                                      </p:cBhvr>
                                    </p:animEffect>
                                    <p:anim calcmode="lin" valueType="num">
                                      <p:cBhvr>
                                        <p:cTn id="9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8" dur="26">
                                          <p:stCondLst>
                                            <p:cond delay="650"/>
                                          </p:stCondLst>
                                        </p:cTn>
                                        <p:tgtEl>
                                          <p:spTgt spid="15"/>
                                        </p:tgtEl>
                                      </p:cBhvr>
                                      <p:to x="100000" y="60000"/>
                                    </p:animScale>
                                    <p:animScale>
                                      <p:cBhvr>
                                        <p:cTn id="99" dur="166" decel="50000">
                                          <p:stCondLst>
                                            <p:cond delay="676"/>
                                          </p:stCondLst>
                                        </p:cTn>
                                        <p:tgtEl>
                                          <p:spTgt spid="15"/>
                                        </p:tgtEl>
                                      </p:cBhvr>
                                      <p:to x="100000" y="100000"/>
                                    </p:animScale>
                                    <p:animScale>
                                      <p:cBhvr>
                                        <p:cTn id="100" dur="26">
                                          <p:stCondLst>
                                            <p:cond delay="1312"/>
                                          </p:stCondLst>
                                        </p:cTn>
                                        <p:tgtEl>
                                          <p:spTgt spid="15"/>
                                        </p:tgtEl>
                                      </p:cBhvr>
                                      <p:to x="100000" y="80000"/>
                                    </p:animScale>
                                    <p:animScale>
                                      <p:cBhvr>
                                        <p:cTn id="101" dur="166" decel="50000">
                                          <p:stCondLst>
                                            <p:cond delay="1338"/>
                                          </p:stCondLst>
                                        </p:cTn>
                                        <p:tgtEl>
                                          <p:spTgt spid="15"/>
                                        </p:tgtEl>
                                      </p:cBhvr>
                                      <p:to x="100000" y="100000"/>
                                    </p:animScale>
                                    <p:animScale>
                                      <p:cBhvr>
                                        <p:cTn id="102" dur="26">
                                          <p:stCondLst>
                                            <p:cond delay="1642"/>
                                          </p:stCondLst>
                                        </p:cTn>
                                        <p:tgtEl>
                                          <p:spTgt spid="15"/>
                                        </p:tgtEl>
                                      </p:cBhvr>
                                      <p:to x="100000" y="90000"/>
                                    </p:animScale>
                                    <p:animScale>
                                      <p:cBhvr>
                                        <p:cTn id="103" dur="166" decel="50000">
                                          <p:stCondLst>
                                            <p:cond delay="1668"/>
                                          </p:stCondLst>
                                        </p:cTn>
                                        <p:tgtEl>
                                          <p:spTgt spid="15"/>
                                        </p:tgtEl>
                                      </p:cBhvr>
                                      <p:to x="100000" y="100000"/>
                                    </p:animScale>
                                    <p:animScale>
                                      <p:cBhvr>
                                        <p:cTn id="104" dur="26">
                                          <p:stCondLst>
                                            <p:cond delay="1808"/>
                                          </p:stCondLst>
                                        </p:cTn>
                                        <p:tgtEl>
                                          <p:spTgt spid="15"/>
                                        </p:tgtEl>
                                      </p:cBhvr>
                                      <p:to x="100000" y="95000"/>
                                    </p:animScale>
                                    <p:animScale>
                                      <p:cBhvr>
                                        <p:cTn id="105" dur="166" decel="50000">
                                          <p:stCondLst>
                                            <p:cond delay="1834"/>
                                          </p:stCondLst>
                                        </p:cTn>
                                        <p:tgtEl>
                                          <p:spTgt spid="15"/>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par>
                                <p:cTn id="111" presetID="26" presetClass="entr" presetSubtype="0" fill="hold" grpId="0" nodeType="with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down)">
                                      <p:cBhvr>
                                        <p:cTn id="113" dur="580">
                                          <p:stCondLst>
                                            <p:cond delay="0"/>
                                          </p:stCondLst>
                                        </p:cTn>
                                        <p:tgtEl>
                                          <p:spTgt spid="7"/>
                                        </p:tgtEl>
                                      </p:cBhvr>
                                    </p:animEffect>
                                    <p:anim calcmode="lin" valueType="num">
                                      <p:cBhvr>
                                        <p:cTn id="1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9" dur="26">
                                          <p:stCondLst>
                                            <p:cond delay="650"/>
                                          </p:stCondLst>
                                        </p:cTn>
                                        <p:tgtEl>
                                          <p:spTgt spid="7"/>
                                        </p:tgtEl>
                                      </p:cBhvr>
                                      <p:to x="100000" y="60000"/>
                                    </p:animScale>
                                    <p:animScale>
                                      <p:cBhvr>
                                        <p:cTn id="120" dur="166" decel="50000">
                                          <p:stCondLst>
                                            <p:cond delay="676"/>
                                          </p:stCondLst>
                                        </p:cTn>
                                        <p:tgtEl>
                                          <p:spTgt spid="7"/>
                                        </p:tgtEl>
                                      </p:cBhvr>
                                      <p:to x="100000" y="100000"/>
                                    </p:animScale>
                                    <p:animScale>
                                      <p:cBhvr>
                                        <p:cTn id="121" dur="26">
                                          <p:stCondLst>
                                            <p:cond delay="1312"/>
                                          </p:stCondLst>
                                        </p:cTn>
                                        <p:tgtEl>
                                          <p:spTgt spid="7"/>
                                        </p:tgtEl>
                                      </p:cBhvr>
                                      <p:to x="100000" y="80000"/>
                                    </p:animScale>
                                    <p:animScale>
                                      <p:cBhvr>
                                        <p:cTn id="122" dur="166" decel="50000">
                                          <p:stCondLst>
                                            <p:cond delay="1338"/>
                                          </p:stCondLst>
                                        </p:cTn>
                                        <p:tgtEl>
                                          <p:spTgt spid="7"/>
                                        </p:tgtEl>
                                      </p:cBhvr>
                                      <p:to x="100000" y="100000"/>
                                    </p:animScale>
                                    <p:animScale>
                                      <p:cBhvr>
                                        <p:cTn id="123" dur="26">
                                          <p:stCondLst>
                                            <p:cond delay="1642"/>
                                          </p:stCondLst>
                                        </p:cTn>
                                        <p:tgtEl>
                                          <p:spTgt spid="7"/>
                                        </p:tgtEl>
                                      </p:cBhvr>
                                      <p:to x="100000" y="90000"/>
                                    </p:animScale>
                                    <p:animScale>
                                      <p:cBhvr>
                                        <p:cTn id="124" dur="166" decel="50000">
                                          <p:stCondLst>
                                            <p:cond delay="1668"/>
                                          </p:stCondLst>
                                        </p:cTn>
                                        <p:tgtEl>
                                          <p:spTgt spid="7"/>
                                        </p:tgtEl>
                                      </p:cBhvr>
                                      <p:to x="100000" y="100000"/>
                                    </p:animScale>
                                    <p:animScale>
                                      <p:cBhvr>
                                        <p:cTn id="125" dur="26">
                                          <p:stCondLst>
                                            <p:cond delay="1808"/>
                                          </p:stCondLst>
                                        </p:cTn>
                                        <p:tgtEl>
                                          <p:spTgt spid="7"/>
                                        </p:tgtEl>
                                      </p:cBhvr>
                                      <p:to x="100000" y="95000"/>
                                    </p:animScale>
                                    <p:animScale>
                                      <p:cBhvr>
                                        <p:cTn id="126" dur="166" decel="50000">
                                          <p:stCondLst>
                                            <p:cond delay="1834"/>
                                          </p:stCondLst>
                                        </p:cTn>
                                        <p:tgtEl>
                                          <p:spTgt spid="7"/>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randombar(horizontal)">
                                      <p:cBhvr>
                                        <p:cTn id="131" dur="500"/>
                                        <p:tgtEl>
                                          <p:spTgt spid="5"/>
                                        </p:tgtEl>
                                      </p:cBhvr>
                                    </p:animEffect>
                                  </p:childTnLst>
                                </p:cTn>
                              </p:par>
                              <p:par>
                                <p:cTn id="132" presetID="26" presetClass="entr" presetSubtype="0" fill="hold" grpId="0" nodeType="with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down)">
                                      <p:cBhvr>
                                        <p:cTn id="134" dur="580">
                                          <p:stCondLst>
                                            <p:cond delay="0"/>
                                          </p:stCondLst>
                                        </p:cTn>
                                        <p:tgtEl>
                                          <p:spTgt spid="9"/>
                                        </p:tgtEl>
                                      </p:cBhvr>
                                    </p:animEffect>
                                    <p:anim calcmode="lin" valueType="num">
                                      <p:cBhvr>
                                        <p:cTn id="1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0" dur="26">
                                          <p:stCondLst>
                                            <p:cond delay="650"/>
                                          </p:stCondLst>
                                        </p:cTn>
                                        <p:tgtEl>
                                          <p:spTgt spid="9"/>
                                        </p:tgtEl>
                                      </p:cBhvr>
                                      <p:to x="100000" y="60000"/>
                                    </p:animScale>
                                    <p:animScale>
                                      <p:cBhvr>
                                        <p:cTn id="141" dur="166" decel="50000">
                                          <p:stCondLst>
                                            <p:cond delay="676"/>
                                          </p:stCondLst>
                                        </p:cTn>
                                        <p:tgtEl>
                                          <p:spTgt spid="9"/>
                                        </p:tgtEl>
                                      </p:cBhvr>
                                      <p:to x="100000" y="100000"/>
                                    </p:animScale>
                                    <p:animScale>
                                      <p:cBhvr>
                                        <p:cTn id="142" dur="26">
                                          <p:stCondLst>
                                            <p:cond delay="1312"/>
                                          </p:stCondLst>
                                        </p:cTn>
                                        <p:tgtEl>
                                          <p:spTgt spid="9"/>
                                        </p:tgtEl>
                                      </p:cBhvr>
                                      <p:to x="100000" y="80000"/>
                                    </p:animScale>
                                    <p:animScale>
                                      <p:cBhvr>
                                        <p:cTn id="143" dur="166" decel="50000">
                                          <p:stCondLst>
                                            <p:cond delay="1338"/>
                                          </p:stCondLst>
                                        </p:cTn>
                                        <p:tgtEl>
                                          <p:spTgt spid="9"/>
                                        </p:tgtEl>
                                      </p:cBhvr>
                                      <p:to x="100000" y="100000"/>
                                    </p:animScale>
                                    <p:animScale>
                                      <p:cBhvr>
                                        <p:cTn id="144" dur="26">
                                          <p:stCondLst>
                                            <p:cond delay="1642"/>
                                          </p:stCondLst>
                                        </p:cTn>
                                        <p:tgtEl>
                                          <p:spTgt spid="9"/>
                                        </p:tgtEl>
                                      </p:cBhvr>
                                      <p:to x="100000" y="90000"/>
                                    </p:animScale>
                                    <p:animScale>
                                      <p:cBhvr>
                                        <p:cTn id="145" dur="166" decel="50000">
                                          <p:stCondLst>
                                            <p:cond delay="1668"/>
                                          </p:stCondLst>
                                        </p:cTn>
                                        <p:tgtEl>
                                          <p:spTgt spid="9"/>
                                        </p:tgtEl>
                                      </p:cBhvr>
                                      <p:to x="100000" y="100000"/>
                                    </p:animScale>
                                    <p:animScale>
                                      <p:cBhvr>
                                        <p:cTn id="146" dur="26">
                                          <p:stCondLst>
                                            <p:cond delay="1808"/>
                                          </p:stCondLst>
                                        </p:cTn>
                                        <p:tgtEl>
                                          <p:spTgt spid="9"/>
                                        </p:tgtEl>
                                      </p:cBhvr>
                                      <p:to x="100000" y="95000"/>
                                    </p:animScale>
                                    <p:animScale>
                                      <p:cBhvr>
                                        <p:cTn id="147" dur="166" decel="50000">
                                          <p:stCondLst>
                                            <p:cond delay="1834"/>
                                          </p:stCondLst>
                                        </p:cTn>
                                        <p:tgtEl>
                                          <p:spTgt spid="9"/>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randombar(horizontal)">
                                      <p:cBhvr>
                                        <p:cTn id="1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38" y="820520"/>
            <a:ext cx="8596668" cy="1780791"/>
          </a:xfrm>
        </p:spPr>
        <p:txBody>
          <a:bodyPr/>
          <a:lstStyle/>
          <a:p>
            <a:pPr marL="0" indent="0">
              <a:buNone/>
            </a:pPr>
            <a:r>
              <a:rPr lang="fa-IR" sz="2800" b="1" dirty="0">
                <a:solidFill>
                  <a:schemeClr val="accent1">
                    <a:lumMod val="75000"/>
                  </a:schemeClr>
                </a:solidFill>
                <a:cs typeface="2  Bardiya" panose="00000400000000000000" pitchFamily="2" charset="-78"/>
              </a:rPr>
              <a:t>تبیین مسئله:</a:t>
            </a:r>
          </a:p>
          <a:p>
            <a:pPr marL="0" indent="0">
              <a:buNone/>
            </a:pPr>
            <a:r>
              <a:rPr lang="fa-IR" dirty="0">
                <a:solidFill>
                  <a:schemeClr val="tx1"/>
                </a:solidFill>
              </a:rPr>
              <a:t>1-کالبد شکافی فرایند آموزش و عوامل موثر بر آن</a:t>
            </a:r>
          </a:p>
          <a:p>
            <a:pPr marL="0" indent="0">
              <a:buNone/>
            </a:pPr>
            <a:r>
              <a:rPr lang="fa-IR" dirty="0">
                <a:solidFill>
                  <a:schemeClr val="tx1"/>
                </a:solidFill>
              </a:rPr>
              <a:t>2-بررسی نوع احساس و تفکر معلم در فرایند</a:t>
            </a:r>
          </a:p>
          <a:p>
            <a:pPr marL="0" indent="0">
              <a:buNone/>
            </a:pPr>
            <a:r>
              <a:rPr lang="fa-IR" dirty="0">
                <a:solidFill>
                  <a:schemeClr val="tx1"/>
                </a:solidFill>
              </a:rPr>
              <a:t>3-بررسی باورها و الگوهای ذهنی موثر بر آن</a:t>
            </a:r>
            <a:endParaRPr lang="fa-IR" dirty="0">
              <a:solidFill>
                <a:schemeClr val="accent1">
                  <a:lumMod val="75000"/>
                </a:schemeClr>
              </a:solidFill>
            </a:endParaRPr>
          </a:p>
        </p:txBody>
      </p:sp>
      <p:sp>
        <p:nvSpPr>
          <p:cNvPr id="5" name="Content Placeholder 2"/>
          <p:cNvSpPr txBox="1">
            <a:spLocks/>
          </p:cNvSpPr>
          <p:nvPr/>
        </p:nvSpPr>
        <p:spPr>
          <a:xfrm>
            <a:off x="851338" y="3058511"/>
            <a:ext cx="8375368" cy="304274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a-IR" sz="2800" b="1" dirty="0">
                <a:solidFill>
                  <a:schemeClr val="accent1">
                    <a:lumMod val="75000"/>
                  </a:schemeClr>
                </a:solidFill>
                <a:cs typeface="2  Bardiya" panose="00000400000000000000" pitchFamily="2" charset="-78"/>
              </a:rPr>
              <a:t>طراحی:</a:t>
            </a:r>
          </a:p>
          <a:p>
            <a:pPr marL="0" indent="0">
              <a:buFont typeface="Wingdings 3" charset="2"/>
              <a:buNone/>
            </a:pPr>
            <a:r>
              <a:rPr lang="fa-IR" dirty="0">
                <a:solidFill>
                  <a:schemeClr val="tx1"/>
                </a:solidFill>
              </a:rPr>
              <a:t>شامل خلق ایده ها ، تهیه ی نقشه ی عملی برای اجرایی ساختن آن ها و سازماندهی مجدد توانایی های سازمانی در قالب های اثر بخش تر برای رسیدن به هدف های آموزشی و تربیتی است.</a:t>
            </a:r>
          </a:p>
          <a:p>
            <a:pPr marL="0" indent="0">
              <a:buFont typeface="Wingdings 3" charset="2"/>
              <a:buNone/>
            </a:pPr>
            <a:r>
              <a:rPr lang="fa-IR" dirty="0">
                <a:solidFill>
                  <a:schemeClr val="tx1"/>
                </a:solidFill>
              </a:rPr>
              <a:t>در فرآیند درس پژوهی، همه ی معلمان با شرکت در بحث های گروهی در مورد سوالات پژوهشی مدرسه.</a:t>
            </a:r>
            <a:endParaRPr lang="fa-IR" dirty="0">
              <a:solidFill>
                <a:schemeClr val="accent1">
                  <a:lumMod val="75000"/>
                </a:schemeClr>
              </a:solidFill>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50080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819807" y="662865"/>
            <a:ext cx="8438430" cy="580099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a-IR" sz="2800" b="1" dirty="0">
                <a:solidFill>
                  <a:schemeClr val="accent1">
                    <a:lumMod val="75000"/>
                  </a:schemeClr>
                </a:solidFill>
                <a:cs typeface="2  Bardiya" panose="00000400000000000000" pitchFamily="2" charset="-78"/>
              </a:rPr>
              <a:t>عمل:</a:t>
            </a:r>
          </a:p>
          <a:p>
            <a:pPr marL="0" indent="0">
              <a:buFont typeface="Wingdings 3" charset="2"/>
              <a:buNone/>
            </a:pPr>
            <a:r>
              <a:rPr lang="fa-IR" dirty="0">
                <a:solidFill>
                  <a:schemeClr val="tx1"/>
                </a:solidFill>
              </a:rPr>
              <a:t>به معنای انجام وظیفه یا اجرای نقشه ای است که بر اساس چارچوب تجربی معینی در ذهن تهیه شده است.</a:t>
            </a:r>
          </a:p>
          <a:p>
            <a:pPr marL="0" indent="0">
              <a:buFont typeface="Wingdings 3" charset="2"/>
              <a:buNone/>
            </a:pPr>
            <a:r>
              <a:rPr lang="fa-IR" dirty="0">
                <a:solidFill>
                  <a:schemeClr val="tx1"/>
                </a:solidFill>
              </a:rPr>
              <a:t>در این مرحله ، یکی از معلمان  طرح درسی را که با مشارکت همکاران تهیه شده است، اجرا می کند و سایر معلمان به عنوان مشاهده گرانی فعال در کلاس درس حضور می یابند .</a:t>
            </a:r>
          </a:p>
          <a:p>
            <a:pPr marL="0" indent="0">
              <a:buFont typeface="Wingdings 3" charset="2"/>
              <a:buNone/>
            </a:pPr>
            <a:r>
              <a:rPr lang="fa-IR" dirty="0">
                <a:solidFill>
                  <a:schemeClr val="tx1"/>
                </a:solidFill>
              </a:rPr>
              <a:t>آنان هر آنچه را در کلاس روی می دهد  ، به دقت زیر نظر دارند و به روش های گوناگون به جمع آوری داده های لازم می پردازند.</a:t>
            </a:r>
          </a:p>
          <a:p>
            <a:pPr marL="0" indent="0">
              <a:buFont typeface="Wingdings 3" charset="2"/>
              <a:buNone/>
            </a:pPr>
            <a:r>
              <a:rPr lang="fa-IR" dirty="0">
                <a:solidFill>
                  <a:schemeClr val="tx1"/>
                </a:solidFill>
              </a:rPr>
              <a:t>در این مرحله معمولا هر معلم نقش ویژه ای دارد:</a:t>
            </a:r>
          </a:p>
          <a:p>
            <a:pPr marL="0" indent="0">
              <a:buFont typeface="Wingdings 3" charset="2"/>
              <a:buNone/>
            </a:pPr>
            <a:r>
              <a:rPr lang="fa-IR" dirty="0">
                <a:solidFill>
                  <a:schemeClr val="tx1"/>
                </a:solidFill>
              </a:rPr>
              <a:t>1-یکی به ضبط ویدیویی فعالیت کلاس درس می پردازد.</a:t>
            </a:r>
          </a:p>
          <a:p>
            <a:pPr marL="0" indent="0">
              <a:buFont typeface="Wingdings 3" charset="2"/>
              <a:buNone/>
            </a:pPr>
            <a:r>
              <a:rPr lang="fa-IR" dirty="0">
                <a:solidFill>
                  <a:schemeClr val="tx1"/>
                </a:solidFill>
              </a:rPr>
              <a:t>2-دیگری فرآیند آموزش و یادگیری را به طور کلی ارزیابی می کند.</a:t>
            </a:r>
          </a:p>
          <a:p>
            <a:pPr marL="0" indent="0">
              <a:buFont typeface="Wingdings 3" charset="2"/>
              <a:buNone/>
            </a:pPr>
            <a:r>
              <a:rPr lang="fa-IR" dirty="0">
                <a:solidFill>
                  <a:schemeClr val="tx1"/>
                </a:solidFill>
              </a:rPr>
              <a:t>3-معلم دیگر روی مشاهده ی مدیریت کلاس درس متمرکز می شود.</a:t>
            </a:r>
          </a:p>
          <a:p>
            <a:pPr marL="0" indent="0">
              <a:buFont typeface="Wingdings 3" charset="2"/>
              <a:buNone/>
            </a:pPr>
            <a:r>
              <a:rPr lang="fa-IR" dirty="0">
                <a:solidFill>
                  <a:schemeClr val="tx1"/>
                </a:solidFill>
              </a:rPr>
              <a:t>4-دیگری ممکن است فقط تعامل بین معلم و دانش آموزان خاصی را زیر نظر بگیرد.</a:t>
            </a:r>
          </a:p>
          <a:p>
            <a:pPr marL="0" indent="0">
              <a:buFont typeface="Wingdings 3" charset="2"/>
              <a:buNone/>
            </a:pPr>
            <a:r>
              <a:rPr lang="fa-IR" dirty="0">
                <a:solidFill>
                  <a:schemeClr val="tx1"/>
                </a:solidFill>
              </a:rPr>
              <a:t>5-معلم دیگر تعامل دانش آموزان در گروه های یادگیری کوچک را بررسی میکند.</a:t>
            </a:r>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7252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8047" y="285509"/>
            <a:ext cx="8596668" cy="1320800"/>
          </a:xfrm>
        </p:spPr>
        <p:txBody>
          <a:bodyPr/>
          <a:lstStyle/>
          <a:p>
            <a:pPr algn="ctr" eaLnBrk="1" hangingPunct="1"/>
            <a:r>
              <a:rPr lang="fa-IR" dirty="0">
                <a:cs typeface="2  Mitra_4 (MRT)" pitchFamily="2" charset="-78"/>
              </a:rPr>
              <a:t>فرايند درس پژوهي</a:t>
            </a:r>
            <a:endParaRPr lang="en-US" dirty="0">
              <a:cs typeface="2  Mitra_4 (MRT)"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095594"/>
              </p:ext>
            </p:extLst>
          </p:nvPr>
        </p:nvGraphicFramePr>
        <p:xfrm>
          <a:off x="2255134" y="1606309"/>
          <a:ext cx="708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D:\Pictures\logo\logo final-500.png">
            <a:hlinkClick r:id="rId7" action="ppaction://hlinksldjump"/>
            <a:extLst>
              <a:ext uri="{FF2B5EF4-FFF2-40B4-BE49-F238E27FC236}">
                <a16:creationId xmlns:a16="http://schemas.microsoft.com/office/drawing/2014/main" id="{9A0BC8DF-F4B4-80AD-51DB-64419536AAF7}"/>
              </a:ext>
            </a:extLst>
          </p:cNvPr>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BE29D75B-3264-4390-A6A1-4616AAAE5765}"/>
                                            </p:graphicEl>
                                          </p:spTgt>
                                        </p:tgtEl>
                                        <p:attrNameLst>
                                          <p:attrName>style.visibility</p:attrName>
                                        </p:attrNameLst>
                                      </p:cBhvr>
                                      <p:to>
                                        <p:strVal val="visible"/>
                                      </p:to>
                                    </p:set>
                                    <p:animEffect transition="in" filter="fade">
                                      <p:cBhvr>
                                        <p:cTn id="7" dur="1000"/>
                                        <p:tgtEl>
                                          <p:spTgt spid="4">
                                            <p:graphicEl>
                                              <a:dgm id="{BE29D75B-3264-4390-A6A1-4616AAAE5765}"/>
                                            </p:graphicEl>
                                          </p:spTgt>
                                        </p:tgtEl>
                                      </p:cBhvr>
                                    </p:animEffect>
                                    <p:anim calcmode="lin" valueType="num">
                                      <p:cBhvr>
                                        <p:cTn id="8" dur="1000" fill="hold"/>
                                        <p:tgtEl>
                                          <p:spTgt spid="4">
                                            <p:graphicEl>
                                              <a:dgm id="{BE29D75B-3264-4390-A6A1-4616AAAE576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BE29D75B-3264-4390-A6A1-4616AAAE576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B9CB8A73-B493-44BB-AFB9-4265BAB17DF1}"/>
                                            </p:graphicEl>
                                          </p:spTgt>
                                        </p:tgtEl>
                                        <p:attrNameLst>
                                          <p:attrName>style.visibility</p:attrName>
                                        </p:attrNameLst>
                                      </p:cBhvr>
                                      <p:to>
                                        <p:strVal val="visible"/>
                                      </p:to>
                                    </p:set>
                                    <p:animEffect transition="in" filter="fade">
                                      <p:cBhvr>
                                        <p:cTn id="14" dur="1000"/>
                                        <p:tgtEl>
                                          <p:spTgt spid="4">
                                            <p:graphicEl>
                                              <a:dgm id="{B9CB8A73-B493-44BB-AFB9-4265BAB17DF1}"/>
                                            </p:graphicEl>
                                          </p:spTgt>
                                        </p:tgtEl>
                                      </p:cBhvr>
                                    </p:animEffect>
                                    <p:anim calcmode="lin" valueType="num">
                                      <p:cBhvr>
                                        <p:cTn id="15" dur="1000" fill="hold"/>
                                        <p:tgtEl>
                                          <p:spTgt spid="4">
                                            <p:graphicEl>
                                              <a:dgm id="{B9CB8A73-B493-44BB-AFB9-4265BAB17DF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9CB8A73-B493-44BB-AFB9-4265BAB17DF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5FF4939A-2A3A-450D-AE35-81087C86CC04}"/>
                                            </p:graphicEl>
                                          </p:spTgt>
                                        </p:tgtEl>
                                        <p:attrNameLst>
                                          <p:attrName>style.visibility</p:attrName>
                                        </p:attrNameLst>
                                      </p:cBhvr>
                                      <p:to>
                                        <p:strVal val="visible"/>
                                      </p:to>
                                    </p:set>
                                    <p:animEffect transition="in" filter="fade">
                                      <p:cBhvr>
                                        <p:cTn id="19" dur="1000"/>
                                        <p:tgtEl>
                                          <p:spTgt spid="4">
                                            <p:graphicEl>
                                              <a:dgm id="{5FF4939A-2A3A-450D-AE35-81087C86CC04}"/>
                                            </p:graphicEl>
                                          </p:spTgt>
                                        </p:tgtEl>
                                      </p:cBhvr>
                                    </p:animEffect>
                                    <p:anim calcmode="lin" valueType="num">
                                      <p:cBhvr>
                                        <p:cTn id="20" dur="1000" fill="hold"/>
                                        <p:tgtEl>
                                          <p:spTgt spid="4">
                                            <p:graphicEl>
                                              <a:dgm id="{5FF4939A-2A3A-450D-AE35-81087C86CC04}"/>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5FF4939A-2A3A-450D-AE35-81087C86CC04}"/>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E3677C76-CC0F-48E7-BBCB-B883D7784320}"/>
                                            </p:graphicEl>
                                          </p:spTgt>
                                        </p:tgtEl>
                                        <p:attrNameLst>
                                          <p:attrName>style.visibility</p:attrName>
                                        </p:attrNameLst>
                                      </p:cBhvr>
                                      <p:to>
                                        <p:strVal val="visible"/>
                                      </p:to>
                                    </p:set>
                                    <p:animEffect transition="in" filter="fade">
                                      <p:cBhvr>
                                        <p:cTn id="26" dur="1000"/>
                                        <p:tgtEl>
                                          <p:spTgt spid="4">
                                            <p:graphicEl>
                                              <a:dgm id="{E3677C76-CC0F-48E7-BBCB-B883D7784320}"/>
                                            </p:graphicEl>
                                          </p:spTgt>
                                        </p:tgtEl>
                                      </p:cBhvr>
                                    </p:animEffect>
                                    <p:anim calcmode="lin" valueType="num">
                                      <p:cBhvr>
                                        <p:cTn id="27" dur="1000" fill="hold"/>
                                        <p:tgtEl>
                                          <p:spTgt spid="4">
                                            <p:graphicEl>
                                              <a:dgm id="{E3677C76-CC0F-48E7-BBCB-B883D7784320}"/>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E3677C76-CC0F-48E7-BBCB-B883D778432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413A0394-CCFA-4545-A502-AB3B092D3C67}"/>
                                            </p:graphicEl>
                                          </p:spTgt>
                                        </p:tgtEl>
                                        <p:attrNameLst>
                                          <p:attrName>style.visibility</p:attrName>
                                        </p:attrNameLst>
                                      </p:cBhvr>
                                      <p:to>
                                        <p:strVal val="visible"/>
                                      </p:to>
                                    </p:set>
                                    <p:animEffect transition="in" filter="fade">
                                      <p:cBhvr>
                                        <p:cTn id="31" dur="1000"/>
                                        <p:tgtEl>
                                          <p:spTgt spid="4">
                                            <p:graphicEl>
                                              <a:dgm id="{413A0394-CCFA-4545-A502-AB3B092D3C67}"/>
                                            </p:graphicEl>
                                          </p:spTgt>
                                        </p:tgtEl>
                                      </p:cBhvr>
                                    </p:animEffect>
                                    <p:anim calcmode="lin" valueType="num">
                                      <p:cBhvr>
                                        <p:cTn id="32" dur="1000" fill="hold"/>
                                        <p:tgtEl>
                                          <p:spTgt spid="4">
                                            <p:graphicEl>
                                              <a:dgm id="{413A0394-CCFA-4545-A502-AB3B092D3C67}"/>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413A0394-CCFA-4545-A502-AB3B092D3C6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91071475-47CA-4065-ACCF-D0DB7CA9628E}"/>
                                            </p:graphicEl>
                                          </p:spTgt>
                                        </p:tgtEl>
                                        <p:attrNameLst>
                                          <p:attrName>style.visibility</p:attrName>
                                        </p:attrNameLst>
                                      </p:cBhvr>
                                      <p:to>
                                        <p:strVal val="visible"/>
                                      </p:to>
                                    </p:set>
                                    <p:animEffect transition="in" filter="fade">
                                      <p:cBhvr>
                                        <p:cTn id="38" dur="1000"/>
                                        <p:tgtEl>
                                          <p:spTgt spid="4">
                                            <p:graphicEl>
                                              <a:dgm id="{91071475-47CA-4065-ACCF-D0DB7CA9628E}"/>
                                            </p:graphicEl>
                                          </p:spTgt>
                                        </p:tgtEl>
                                      </p:cBhvr>
                                    </p:animEffect>
                                    <p:anim calcmode="lin" valueType="num">
                                      <p:cBhvr>
                                        <p:cTn id="39" dur="1000" fill="hold"/>
                                        <p:tgtEl>
                                          <p:spTgt spid="4">
                                            <p:graphicEl>
                                              <a:dgm id="{91071475-47CA-4065-ACCF-D0DB7CA9628E}"/>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91071475-47CA-4065-ACCF-D0DB7CA9628E}"/>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DF4D5144-1C15-41B8-B639-7EA774785F79}"/>
                                            </p:graphicEl>
                                          </p:spTgt>
                                        </p:tgtEl>
                                        <p:attrNameLst>
                                          <p:attrName>style.visibility</p:attrName>
                                        </p:attrNameLst>
                                      </p:cBhvr>
                                      <p:to>
                                        <p:strVal val="visible"/>
                                      </p:to>
                                    </p:set>
                                    <p:animEffect transition="in" filter="fade">
                                      <p:cBhvr>
                                        <p:cTn id="43" dur="1000"/>
                                        <p:tgtEl>
                                          <p:spTgt spid="4">
                                            <p:graphicEl>
                                              <a:dgm id="{DF4D5144-1C15-41B8-B639-7EA774785F79}"/>
                                            </p:graphicEl>
                                          </p:spTgt>
                                        </p:tgtEl>
                                      </p:cBhvr>
                                    </p:animEffect>
                                    <p:anim calcmode="lin" valueType="num">
                                      <p:cBhvr>
                                        <p:cTn id="44" dur="1000" fill="hold"/>
                                        <p:tgtEl>
                                          <p:spTgt spid="4">
                                            <p:graphicEl>
                                              <a:dgm id="{DF4D5144-1C15-41B8-B639-7EA774785F79}"/>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DF4D5144-1C15-41B8-B639-7EA774785F7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2B5AE1F6-3D76-46F1-99CA-D05032373F51}"/>
                                            </p:graphicEl>
                                          </p:spTgt>
                                        </p:tgtEl>
                                        <p:attrNameLst>
                                          <p:attrName>style.visibility</p:attrName>
                                        </p:attrNameLst>
                                      </p:cBhvr>
                                      <p:to>
                                        <p:strVal val="visible"/>
                                      </p:to>
                                    </p:set>
                                    <p:animEffect transition="in" filter="fade">
                                      <p:cBhvr>
                                        <p:cTn id="50" dur="1000"/>
                                        <p:tgtEl>
                                          <p:spTgt spid="4">
                                            <p:graphicEl>
                                              <a:dgm id="{2B5AE1F6-3D76-46F1-99CA-D05032373F51}"/>
                                            </p:graphicEl>
                                          </p:spTgt>
                                        </p:tgtEl>
                                      </p:cBhvr>
                                    </p:animEffect>
                                    <p:anim calcmode="lin" valueType="num">
                                      <p:cBhvr>
                                        <p:cTn id="51" dur="1000" fill="hold"/>
                                        <p:tgtEl>
                                          <p:spTgt spid="4">
                                            <p:graphicEl>
                                              <a:dgm id="{2B5AE1F6-3D76-46F1-99CA-D05032373F51}"/>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2B5AE1F6-3D76-46F1-99CA-D05032373F5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E704C328-87B6-4810-8373-BBABC64FE0FE}"/>
                                            </p:graphicEl>
                                          </p:spTgt>
                                        </p:tgtEl>
                                        <p:attrNameLst>
                                          <p:attrName>style.visibility</p:attrName>
                                        </p:attrNameLst>
                                      </p:cBhvr>
                                      <p:to>
                                        <p:strVal val="visible"/>
                                      </p:to>
                                    </p:set>
                                    <p:animEffect transition="in" filter="fade">
                                      <p:cBhvr>
                                        <p:cTn id="55" dur="1000"/>
                                        <p:tgtEl>
                                          <p:spTgt spid="4">
                                            <p:graphicEl>
                                              <a:dgm id="{E704C328-87B6-4810-8373-BBABC64FE0FE}"/>
                                            </p:graphicEl>
                                          </p:spTgt>
                                        </p:tgtEl>
                                      </p:cBhvr>
                                    </p:animEffect>
                                    <p:anim calcmode="lin" valueType="num">
                                      <p:cBhvr>
                                        <p:cTn id="56" dur="1000" fill="hold"/>
                                        <p:tgtEl>
                                          <p:spTgt spid="4">
                                            <p:graphicEl>
                                              <a:dgm id="{E704C328-87B6-4810-8373-BBABC64FE0FE}"/>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E704C328-87B6-4810-8373-BBABC64FE0FE}"/>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656E34D3-788B-4BCC-9AF4-A39661BD924A}"/>
                                            </p:graphicEl>
                                          </p:spTgt>
                                        </p:tgtEl>
                                        <p:attrNameLst>
                                          <p:attrName>style.visibility</p:attrName>
                                        </p:attrNameLst>
                                      </p:cBhvr>
                                      <p:to>
                                        <p:strVal val="visible"/>
                                      </p:to>
                                    </p:set>
                                    <p:animEffect transition="in" filter="fade">
                                      <p:cBhvr>
                                        <p:cTn id="62" dur="1000"/>
                                        <p:tgtEl>
                                          <p:spTgt spid="4">
                                            <p:graphicEl>
                                              <a:dgm id="{656E34D3-788B-4BCC-9AF4-A39661BD924A}"/>
                                            </p:graphicEl>
                                          </p:spTgt>
                                        </p:tgtEl>
                                      </p:cBhvr>
                                    </p:animEffect>
                                    <p:anim calcmode="lin" valueType="num">
                                      <p:cBhvr>
                                        <p:cTn id="63" dur="1000" fill="hold"/>
                                        <p:tgtEl>
                                          <p:spTgt spid="4">
                                            <p:graphicEl>
                                              <a:dgm id="{656E34D3-788B-4BCC-9AF4-A39661BD924A}"/>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656E34D3-788B-4BCC-9AF4-A39661BD924A}"/>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F9B48376-0AF3-46C5-8ACE-B24793A207FF}"/>
                                            </p:graphicEl>
                                          </p:spTgt>
                                        </p:tgtEl>
                                        <p:attrNameLst>
                                          <p:attrName>style.visibility</p:attrName>
                                        </p:attrNameLst>
                                      </p:cBhvr>
                                      <p:to>
                                        <p:strVal val="visible"/>
                                      </p:to>
                                    </p:set>
                                    <p:animEffect transition="in" filter="fade">
                                      <p:cBhvr>
                                        <p:cTn id="67" dur="1000"/>
                                        <p:tgtEl>
                                          <p:spTgt spid="4">
                                            <p:graphicEl>
                                              <a:dgm id="{F9B48376-0AF3-46C5-8ACE-B24793A207FF}"/>
                                            </p:graphicEl>
                                          </p:spTgt>
                                        </p:tgtEl>
                                      </p:cBhvr>
                                    </p:animEffect>
                                    <p:anim calcmode="lin" valueType="num">
                                      <p:cBhvr>
                                        <p:cTn id="68" dur="1000" fill="hold"/>
                                        <p:tgtEl>
                                          <p:spTgt spid="4">
                                            <p:graphicEl>
                                              <a:dgm id="{F9B48376-0AF3-46C5-8ACE-B24793A207FF}"/>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F9B48376-0AF3-46C5-8ACE-B24793A207FF}"/>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graphicEl>
                                              <a:dgm id="{7C9080B1-4929-454F-85BA-C5C02BA78ADB}"/>
                                            </p:graphicEl>
                                          </p:spTgt>
                                        </p:tgtEl>
                                        <p:attrNameLst>
                                          <p:attrName>style.visibility</p:attrName>
                                        </p:attrNameLst>
                                      </p:cBhvr>
                                      <p:to>
                                        <p:strVal val="visible"/>
                                      </p:to>
                                    </p:set>
                                    <p:animEffect transition="in" filter="fade">
                                      <p:cBhvr>
                                        <p:cTn id="72" dur="1000"/>
                                        <p:tgtEl>
                                          <p:spTgt spid="4">
                                            <p:graphicEl>
                                              <a:dgm id="{7C9080B1-4929-454F-85BA-C5C02BA78ADB}"/>
                                            </p:graphicEl>
                                          </p:spTgt>
                                        </p:tgtEl>
                                      </p:cBhvr>
                                    </p:animEffect>
                                    <p:anim calcmode="lin" valueType="num">
                                      <p:cBhvr>
                                        <p:cTn id="73" dur="1000" fill="hold"/>
                                        <p:tgtEl>
                                          <p:spTgt spid="4">
                                            <p:graphicEl>
                                              <a:dgm id="{7C9080B1-4929-454F-85BA-C5C02BA78ADB}"/>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7C9080B1-4929-454F-85BA-C5C02BA78AD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12851" y="1885176"/>
            <a:ext cx="7216656" cy="2261938"/>
          </a:xfrm>
          <a:prstGeom prst="roundRect">
            <a:avLst/>
          </a:prstGeom>
          <a:effectLst>
            <a:outerShdw blurRad="50800" dist="38100" dir="5400000" rotWithShape="0">
              <a:srgbClr val="000000">
                <a:alpha val="35000"/>
              </a:srgbClr>
            </a:outerShdw>
            <a:reflection blurRad="6350" stA="50000" endA="300" endPos="55500" dist="101600" dir="5400000" sy="-100000" algn="bl" rotWithShape="0"/>
          </a:effectLst>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4" name="Rectangle 3"/>
          <p:cNvSpPr/>
          <p:nvPr/>
        </p:nvSpPr>
        <p:spPr>
          <a:xfrm>
            <a:off x="1347537" y="2508955"/>
            <a:ext cx="7347284" cy="1014380"/>
          </a:xfrm>
          <a:prstGeom prst="rect">
            <a:avLst/>
          </a:prstGeom>
        </p:spPr>
        <p:txBody>
          <a:bodyPr wrap="square">
            <a:spAutoFit/>
          </a:bodyPr>
          <a:lstStyle/>
          <a:p>
            <a:pPr lvl="0" algn="ctr" rtl="1">
              <a:lnSpc>
                <a:spcPct val="107000"/>
              </a:lnSpc>
              <a:spcAft>
                <a:spcPts val="800"/>
              </a:spcAft>
            </a:pPr>
            <a:r>
              <a:rPr lang="fa-IR" sz="2800"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از روزمرگی و نسخه های معمول خارج شدن البته چالش برانگیز است ولی به نوبه خود غرورآفرین و نتیجه بخش هم هست.</a:t>
            </a:r>
            <a:endParaRPr lang="en-US" sz="2800"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p:txBody>
      </p:sp>
      <p:pic>
        <p:nvPicPr>
          <p:cNvPr id="7" name="Picture 6"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5165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976" y="694397"/>
            <a:ext cx="8596668" cy="803328"/>
          </a:xfrm>
        </p:spPr>
        <p:txBody>
          <a:bodyPr>
            <a:normAutofit/>
          </a:bodyPr>
          <a:lstStyle/>
          <a:p>
            <a:pPr marL="0" indent="0">
              <a:buNone/>
            </a:pPr>
            <a:r>
              <a:rPr lang="fa-IR" sz="2800" b="1" dirty="0">
                <a:solidFill>
                  <a:schemeClr val="accent1">
                    <a:lumMod val="75000"/>
                  </a:schemeClr>
                </a:solidFill>
                <a:cs typeface="2  Bardiya" panose="00000400000000000000" pitchFamily="2" charset="-78"/>
              </a:rPr>
              <a:t>ارزیابی : </a:t>
            </a:r>
          </a:p>
        </p:txBody>
      </p:sp>
      <p:sp>
        <p:nvSpPr>
          <p:cNvPr id="5" name="TextBox 4"/>
          <p:cNvSpPr txBox="1"/>
          <p:nvPr/>
        </p:nvSpPr>
        <p:spPr>
          <a:xfrm>
            <a:off x="993228" y="1245475"/>
            <a:ext cx="8170416" cy="3831818"/>
          </a:xfrm>
          <a:prstGeom prst="rect">
            <a:avLst/>
          </a:prstGeom>
          <a:noFill/>
        </p:spPr>
        <p:txBody>
          <a:bodyPr wrap="square" rtlCol="1">
            <a:spAutoFit/>
          </a:bodyPr>
          <a:lstStyle/>
          <a:p>
            <a:pPr algn="r">
              <a:lnSpc>
                <a:spcPct val="150000"/>
              </a:lnSpc>
            </a:pPr>
            <a:r>
              <a:rPr lang="fa-IR" dirty="0"/>
              <a:t>شامل مشاهده ی فعال و ارزیابی پیش فرض های ذهنی عمل انجام شده است.</a:t>
            </a:r>
          </a:p>
          <a:p>
            <a:pPr algn="r">
              <a:lnSpc>
                <a:spcPct val="150000"/>
              </a:lnSpc>
            </a:pPr>
            <a:r>
              <a:rPr lang="fa-IR" dirty="0"/>
              <a:t>ارزیابی فرصتی مغتنم برای بررسی ، آزمون ، به کارگیری و مشاهده نتایج عمل انجام شده است.</a:t>
            </a:r>
          </a:p>
          <a:p>
            <a:pPr algn="r">
              <a:lnSpc>
                <a:spcPct val="150000"/>
              </a:lnSpc>
            </a:pPr>
            <a:r>
              <a:rPr lang="fa-IR" dirty="0"/>
              <a:t>از این طریق ، آدمی امکان آموختن از تجربه خویش را پیدا می کند و خود و دیگران را در نتایج آن سهیم می سازد. </a:t>
            </a:r>
          </a:p>
          <a:p>
            <a:pPr algn="r">
              <a:lnSpc>
                <a:spcPct val="150000"/>
              </a:lnSpc>
            </a:pPr>
            <a:r>
              <a:rPr lang="fa-IR" dirty="0"/>
              <a:t>پس از پایان کلاس همه ی معلمان گروه در جلسه ی مشترکی گرد هم می آیند تا آنچه را که مشاهده کرده اند مورد تجزیه و تحلیل قرار دهند در این مرحله طرح درس و برنامه ی تهیه شده و نحوه ی اجرای آن در ارتباط با یکدیگر ارزیابی و از جوانب مختلف بررسی می شود.</a:t>
            </a:r>
          </a:p>
        </p:txBody>
      </p:sp>
      <p:pic>
        <p:nvPicPr>
          <p:cNvPr id="7" name="Picture 6"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92726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75" y="1224455"/>
            <a:ext cx="8596668" cy="2559269"/>
          </a:xfrm>
        </p:spPr>
        <p:txBody>
          <a:bodyPr>
            <a:noAutofit/>
          </a:bodyPr>
          <a:lstStyle/>
          <a:p>
            <a:pPr algn="r">
              <a:lnSpc>
                <a:spcPct val="150000"/>
              </a:lnSpc>
            </a:pPr>
            <a:r>
              <a:rPr lang="fa-IR" sz="1800" dirty="0">
                <a:solidFill>
                  <a:schemeClr val="tx1">
                    <a:lumMod val="95000"/>
                    <a:lumOff val="5000"/>
                  </a:schemeClr>
                </a:solidFill>
              </a:rPr>
              <a:t>در این بررسی ، روش تدریس ، شیوه ی اداره ی کلاس ، میزان یادگیری دانش آموزان ، نحوه ی برانگیختن دانش آموزان و هرچه به کلاس درس مربوط می شود به دقت مطالعه می شود.</a:t>
            </a:r>
            <a:br>
              <a:rPr lang="fa-IR" sz="1800" dirty="0">
                <a:solidFill>
                  <a:schemeClr val="tx1">
                    <a:lumMod val="95000"/>
                    <a:lumOff val="5000"/>
                  </a:schemeClr>
                </a:solidFill>
              </a:rPr>
            </a:br>
            <a:r>
              <a:rPr lang="fa-IR" sz="1800" dirty="0">
                <a:solidFill>
                  <a:schemeClr val="tx1">
                    <a:lumMod val="95000"/>
                    <a:lumOff val="5000"/>
                  </a:schemeClr>
                </a:solidFill>
              </a:rPr>
              <a:t>معلمان در تجزیه و تحلیل نحوه تدریس با طرح درس ، راهبرد های گوناگون تهیه ی درس موثرو نحوه ی اجرای سازنده ی آن را نیز به بحث می گذارند.</a:t>
            </a:r>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4902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2144620"/>
            <a:ext cx="7379369" cy="2397451"/>
          </a:xfrm>
          <a:prstGeom prst="rect">
            <a:avLst/>
          </a:prstGeom>
        </p:spPr>
        <p:txBody>
          <a:bodyPr wrap="square">
            <a:spAutoFit/>
          </a:bodyPr>
          <a:lstStyle/>
          <a:p>
            <a:pPr lvl="0" algn="ctr" rtl="1">
              <a:lnSpc>
                <a:spcPct val="107000"/>
              </a:lnSpc>
              <a:spcAft>
                <a:spcPts val="0"/>
              </a:spcAft>
            </a:pPr>
            <a:r>
              <a:rPr lang="fa-IR" sz="2800" b="1" dirty="0">
                <a:solidFill>
                  <a:srgbClr val="548235"/>
                </a:solidFill>
                <a:latin typeface="Calibri" panose="020F0502020204030204" pitchFamily="34" charset="0"/>
                <a:ea typeface="Calibri" panose="020F0502020204030204" pitchFamily="34" charset="0"/>
                <a:cs typeface="2  Bardiya" panose="00000400000000000000" pitchFamily="2" charset="-78"/>
              </a:rPr>
              <a:t>درس پژوهی یعنی اگر وقت وحوصله داری بیا باهم گپ بزنیم ،شاید برای مسائل خودمان در مدرسه راهی پیدا کنیم.</a:t>
            </a:r>
            <a:endParaRPr lang="en-US" sz="2800" b="1" dirty="0">
              <a:latin typeface="Calibri" panose="020F0502020204030204" pitchFamily="34" charset="0"/>
              <a:ea typeface="Calibri" panose="020F0502020204030204" pitchFamily="34" charset="0"/>
              <a:cs typeface="2  Bardiya" panose="00000400000000000000" pitchFamily="2" charset="-78"/>
            </a:endParaRPr>
          </a:p>
          <a:p>
            <a:pPr lvl="0" algn="ctr" rtl="1">
              <a:lnSpc>
                <a:spcPct val="107000"/>
              </a:lnSpc>
              <a:spcAft>
                <a:spcPts val="800"/>
              </a:spcAft>
            </a:pPr>
            <a:r>
              <a:rPr lang="fa-IR" sz="2800" b="1" dirty="0">
                <a:solidFill>
                  <a:srgbClr val="548235"/>
                </a:solidFill>
                <a:latin typeface="Calibri" panose="020F0502020204030204" pitchFamily="34" charset="0"/>
                <a:ea typeface="Calibri" panose="020F0502020204030204" pitchFamily="34" charset="0"/>
                <a:cs typeface="2  Bardiya" panose="00000400000000000000" pitchFamily="2" charset="-78"/>
              </a:rPr>
              <a:t>این کار با بخشنامه و دستور اداری و جشنواره و احساس رسالت های شخصی و پیشگویی های انتزاعی برای تغییر همگانی و زودبازده امکان پذیر نیست.</a:t>
            </a:r>
            <a:endParaRPr lang="en-US" sz="2800" b="1" dirty="0">
              <a:effectLst/>
              <a:latin typeface="Calibri" panose="020F0502020204030204" pitchFamily="34" charset="0"/>
              <a:ea typeface="Calibri" panose="020F0502020204030204" pitchFamily="34" charset="0"/>
              <a:cs typeface="2  Bardiya" panose="00000400000000000000" pitchFamily="2" charset="-78"/>
            </a:endParaRPr>
          </a:p>
        </p:txBody>
      </p:sp>
      <p:sp>
        <p:nvSpPr>
          <p:cNvPr id="6" name="Arc 5"/>
          <p:cNvSpPr/>
          <p:nvPr/>
        </p:nvSpPr>
        <p:spPr>
          <a:xfrm rot="16021950">
            <a:off x="-1986214" y="4551254"/>
            <a:ext cx="8742947" cy="1117925"/>
          </a:xfrm>
          <a:prstGeom prst="arc">
            <a:avLst/>
          </a:prstGeom>
          <a:effectLst>
            <a:glow rad="139700">
              <a:schemeClr val="accent5">
                <a:satMod val="175000"/>
                <a:alpha val="40000"/>
              </a:schemeClr>
            </a:glow>
            <a:outerShdw blurRad="38100" dist="254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7" name="Arc 6"/>
          <p:cNvSpPr/>
          <p:nvPr/>
        </p:nvSpPr>
        <p:spPr>
          <a:xfrm>
            <a:off x="0" y="1287715"/>
            <a:ext cx="8742947" cy="1117925"/>
          </a:xfrm>
          <a:prstGeom prst="arc">
            <a:avLst/>
          </a:prstGeom>
          <a:effectLst>
            <a:glow rad="139700">
              <a:schemeClr val="accent5">
                <a:satMod val="175000"/>
                <a:alpha val="40000"/>
              </a:schemeClr>
            </a:glow>
            <a:outerShdw blurRad="38100" dist="254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pic>
        <p:nvPicPr>
          <p:cNvPr id="8" name="Picture 7"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24801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52" y="232012"/>
            <a:ext cx="8596668" cy="5336275"/>
          </a:xfrm>
        </p:spPr>
        <p:txBody>
          <a:bodyPr>
            <a:normAutofit/>
          </a:bodyPr>
          <a:lstStyle/>
          <a:p>
            <a:pPr marL="0" indent="0">
              <a:buNone/>
            </a:pPr>
            <a:r>
              <a:rPr lang="fa-IR" sz="2800" b="1" dirty="0">
                <a:solidFill>
                  <a:schemeClr val="accent1">
                    <a:lumMod val="75000"/>
                  </a:schemeClr>
                </a:solidFill>
                <a:cs typeface="2  Bardiya" panose="00000400000000000000" pitchFamily="2" charset="-78"/>
              </a:rPr>
              <a:t>بازبینی و یادگیری:</a:t>
            </a:r>
          </a:p>
          <a:p>
            <a:pPr marL="0" indent="0">
              <a:lnSpc>
                <a:spcPct val="150000"/>
              </a:lnSpc>
              <a:buNone/>
            </a:pPr>
            <a:r>
              <a:rPr lang="fa-IR" dirty="0">
                <a:solidFill>
                  <a:schemeClr val="bg2">
                    <a:lumMod val="10000"/>
                  </a:schemeClr>
                </a:solidFill>
                <a:cs typeface="+mj-cs"/>
              </a:rPr>
              <a:t>در پژوهش مشارکتی </a:t>
            </a:r>
            <a:r>
              <a:rPr lang="fa-IR" dirty="0">
                <a:solidFill>
                  <a:srgbClr val="FF0000"/>
                </a:solidFill>
                <a:cs typeface="+mj-cs"/>
              </a:rPr>
              <a:t>همه ی معلمان از یکدیگر می آموزند </a:t>
            </a:r>
            <a:r>
              <a:rPr lang="fa-IR" dirty="0">
                <a:solidFill>
                  <a:schemeClr val="bg2">
                    <a:lumMod val="10000"/>
                  </a:schemeClr>
                </a:solidFill>
                <a:cs typeface="+mj-cs"/>
              </a:rPr>
              <a:t>که چگونه در عین عمل ، </a:t>
            </a:r>
            <a:r>
              <a:rPr lang="fa-IR" dirty="0">
                <a:solidFill>
                  <a:srgbClr val="FF0000"/>
                </a:solidFill>
                <a:cs typeface="+mj-cs"/>
              </a:rPr>
              <a:t>شایستگی </a:t>
            </a:r>
            <a:r>
              <a:rPr lang="fa-IR" dirty="0">
                <a:solidFill>
                  <a:schemeClr val="bg2">
                    <a:lumMod val="10000"/>
                  </a:schemeClr>
                </a:solidFill>
                <a:cs typeface="+mj-cs"/>
              </a:rPr>
              <a:t>های حرفه ای خود را ارتقا بخشند ، در فرآیند پژوهش مشارکتی در کلاس درس به عنوان اساسی ترین برنامه ی آموزش حین خدمت معلمان در مدرسه آنان فرصت هایی را به دست می آورند تا </a:t>
            </a:r>
            <a:r>
              <a:rPr lang="fa-IR" dirty="0">
                <a:solidFill>
                  <a:srgbClr val="FF0000"/>
                </a:solidFill>
                <a:cs typeface="+mj-cs"/>
              </a:rPr>
              <a:t>با یکدیگر کارکنند </a:t>
            </a:r>
            <a:r>
              <a:rPr lang="fa-IR" dirty="0">
                <a:solidFill>
                  <a:schemeClr val="bg2">
                    <a:lumMod val="10000"/>
                  </a:schemeClr>
                </a:solidFill>
                <a:cs typeface="+mj-cs"/>
              </a:rPr>
              <a:t>از رفتار آموزشی یکدیگر </a:t>
            </a:r>
            <a:r>
              <a:rPr lang="fa-IR" dirty="0">
                <a:solidFill>
                  <a:srgbClr val="FF0000"/>
                </a:solidFill>
                <a:cs typeface="+mj-cs"/>
              </a:rPr>
              <a:t>ارزیابی گروهی </a:t>
            </a:r>
            <a:r>
              <a:rPr lang="fa-IR" dirty="0">
                <a:solidFill>
                  <a:schemeClr val="bg2">
                    <a:lumMod val="10000"/>
                  </a:schemeClr>
                </a:solidFill>
                <a:cs typeface="+mj-cs"/>
              </a:rPr>
              <a:t>داشته باشند .</a:t>
            </a:r>
          </a:p>
          <a:p>
            <a:pPr marL="0" indent="0">
              <a:lnSpc>
                <a:spcPct val="150000"/>
              </a:lnSpc>
              <a:buNone/>
            </a:pPr>
            <a:r>
              <a:rPr lang="fa-IR" dirty="0">
                <a:solidFill>
                  <a:schemeClr val="bg2">
                    <a:lumMod val="10000"/>
                  </a:schemeClr>
                </a:solidFill>
                <a:cs typeface="+mj-cs"/>
              </a:rPr>
              <a:t>شیوه ی کار گروهی را بهتر تمرین کنند </a:t>
            </a:r>
            <a:r>
              <a:rPr lang="fa-IR" dirty="0">
                <a:solidFill>
                  <a:srgbClr val="FF0000"/>
                </a:solidFill>
                <a:cs typeface="+mj-cs"/>
              </a:rPr>
              <a:t>به</a:t>
            </a:r>
            <a:r>
              <a:rPr lang="fa-IR" dirty="0">
                <a:solidFill>
                  <a:schemeClr val="bg2">
                    <a:lumMod val="10000"/>
                  </a:schemeClr>
                </a:solidFill>
                <a:cs typeface="+mj-cs"/>
              </a:rPr>
              <a:t> </a:t>
            </a:r>
            <a:r>
              <a:rPr lang="fa-IR" dirty="0">
                <a:solidFill>
                  <a:srgbClr val="FF0000"/>
                </a:solidFill>
                <a:cs typeface="+mj-cs"/>
              </a:rPr>
              <a:t>تبادل دیدگاه های </a:t>
            </a:r>
            <a:r>
              <a:rPr lang="fa-IR" dirty="0">
                <a:solidFill>
                  <a:schemeClr val="bg2">
                    <a:lumMod val="10000"/>
                  </a:schemeClr>
                </a:solidFill>
                <a:cs typeface="+mj-cs"/>
              </a:rPr>
              <a:t>خود بپردازند و از یکدیگر بیاموزند.</a:t>
            </a:r>
          </a:p>
          <a:p>
            <a:pPr marL="0" indent="0">
              <a:lnSpc>
                <a:spcPct val="150000"/>
              </a:lnSpc>
              <a:buNone/>
            </a:pPr>
            <a:r>
              <a:rPr lang="fa-IR" dirty="0">
                <a:solidFill>
                  <a:schemeClr val="bg2">
                    <a:lumMod val="10000"/>
                  </a:schemeClr>
                </a:solidFill>
                <a:cs typeface="+mj-cs"/>
              </a:rPr>
              <a:t>معلمان بر اساس آنچه یاد گرفته اند و آنچه باید بدان دسترسی پیدا کنند، برای غنی سازی یادگیری و مدیریت کلاس درس اثر بخش، </a:t>
            </a:r>
            <a:r>
              <a:rPr lang="fa-IR" dirty="0">
                <a:solidFill>
                  <a:srgbClr val="FF0000"/>
                </a:solidFill>
                <a:cs typeface="+mj-cs"/>
              </a:rPr>
              <a:t>گام های عملی بعدی را طراحی </a:t>
            </a:r>
            <a:r>
              <a:rPr lang="fa-IR" dirty="0">
                <a:solidFill>
                  <a:schemeClr val="bg2">
                    <a:lumMod val="10000"/>
                  </a:schemeClr>
                </a:solidFill>
                <a:cs typeface="+mj-cs"/>
              </a:rPr>
              <a:t>می کنند.</a:t>
            </a:r>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7280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آشنایی با درس پژوهی">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23582" y="600502"/>
            <a:ext cx="7402868" cy="5441524"/>
          </a:xfrm>
        </p:spPr>
      </p:pic>
    </p:spTree>
    <p:extLst>
      <p:ext uri="{BB962C8B-B14F-4D97-AF65-F5344CB8AC3E}">
        <p14:creationId xmlns:p14="http://schemas.microsoft.com/office/powerpoint/2010/main" val="3537707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320" y="662865"/>
            <a:ext cx="8596668" cy="6053245"/>
          </a:xfrm>
        </p:spPr>
        <p:txBody>
          <a:bodyPr>
            <a:normAutofit/>
          </a:bodyPr>
          <a:lstStyle/>
          <a:p>
            <a:r>
              <a:rPr lang="fa-IR" sz="2800" b="1" dirty="0">
                <a:solidFill>
                  <a:schemeClr val="accent1">
                    <a:lumMod val="75000"/>
                  </a:schemeClr>
                </a:solidFill>
                <a:cs typeface="2  Bardiya" panose="00000400000000000000" pitchFamily="2" charset="-78"/>
              </a:rPr>
              <a:t>اثرات درس پژوهشی:</a:t>
            </a:r>
          </a:p>
          <a:p>
            <a:pPr marL="0" indent="0">
              <a:buNone/>
            </a:pPr>
            <a:r>
              <a:rPr lang="fa-IR" dirty="0">
                <a:solidFill>
                  <a:schemeClr val="tx2">
                    <a:lumMod val="50000"/>
                  </a:schemeClr>
                </a:solidFill>
                <a:cs typeface="+mj-cs"/>
              </a:rPr>
              <a:t>1-گفت و گوی حرفه ای با خود و دیگران </a:t>
            </a:r>
          </a:p>
          <a:p>
            <a:pPr marL="0" indent="0">
              <a:buNone/>
            </a:pPr>
            <a:r>
              <a:rPr lang="fa-IR" dirty="0">
                <a:solidFill>
                  <a:schemeClr val="tx2">
                    <a:lumMod val="50000"/>
                  </a:schemeClr>
                </a:solidFill>
                <a:cs typeface="+mj-cs"/>
              </a:rPr>
              <a:t>2-به رسمیت شناختن گوناگونی گرایش ها و تنوع قابلیت های افراد</a:t>
            </a:r>
          </a:p>
          <a:p>
            <a:pPr marL="0" indent="0">
              <a:buNone/>
            </a:pPr>
            <a:r>
              <a:rPr lang="fa-IR" dirty="0">
                <a:solidFill>
                  <a:schemeClr val="tx2">
                    <a:lumMod val="50000"/>
                  </a:schemeClr>
                </a:solidFill>
                <a:cs typeface="+mj-cs"/>
              </a:rPr>
              <a:t>3-تاکید بیشتر برخود-گردانی امور، خود-پایداری تغییر، خود-باز اندیشی عمل و خود-آموزی</a:t>
            </a:r>
          </a:p>
          <a:p>
            <a:pPr marL="0" indent="0">
              <a:buNone/>
            </a:pPr>
            <a:r>
              <a:rPr lang="fa-IR" dirty="0">
                <a:solidFill>
                  <a:schemeClr val="tx2">
                    <a:lumMod val="50000"/>
                  </a:schemeClr>
                </a:solidFill>
                <a:cs typeface="+mj-cs"/>
              </a:rPr>
              <a:t>3-ترویج فرصت های اختیار و مسئولیت برابر در مدرسه</a:t>
            </a:r>
          </a:p>
          <a:p>
            <a:pPr marL="0" indent="0">
              <a:buNone/>
            </a:pPr>
            <a:r>
              <a:rPr lang="fa-IR" dirty="0">
                <a:solidFill>
                  <a:schemeClr val="tx2">
                    <a:lumMod val="50000"/>
                  </a:schemeClr>
                </a:solidFill>
                <a:cs typeface="+mj-cs"/>
              </a:rPr>
              <a:t>4-آزمون تجربه ها و امکان بازیافت ایده ها و داده ها</a:t>
            </a:r>
          </a:p>
          <a:p>
            <a:pPr marL="0" indent="0">
              <a:buNone/>
            </a:pPr>
            <a:r>
              <a:rPr lang="fa-IR" dirty="0">
                <a:solidFill>
                  <a:schemeClr val="tx2">
                    <a:lumMod val="50000"/>
                  </a:schemeClr>
                </a:solidFill>
                <a:cs typeface="+mj-cs"/>
              </a:rPr>
              <a:t>5-غلبه بر ترس از دانستن و ترویج یادگیری</a:t>
            </a:r>
          </a:p>
          <a:p>
            <a:pPr marL="0" indent="0">
              <a:buNone/>
            </a:pPr>
            <a:r>
              <a:rPr lang="fa-IR" dirty="0">
                <a:solidFill>
                  <a:schemeClr val="tx2">
                    <a:lumMod val="50000"/>
                  </a:schemeClr>
                </a:solidFill>
                <a:cs typeface="+mj-cs"/>
              </a:rPr>
              <a:t>6-گسترش تعامل بین فردی و مشارکت گروهی</a:t>
            </a:r>
          </a:p>
          <a:p>
            <a:pPr marL="0" indent="0">
              <a:buNone/>
            </a:pPr>
            <a:r>
              <a:rPr lang="fa-IR" dirty="0">
                <a:solidFill>
                  <a:schemeClr val="tx2">
                    <a:lumMod val="50000"/>
                  </a:schemeClr>
                </a:solidFill>
                <a:cs typeface="+mj-cs"/>
              </a:rPr>
              <a:t>7-اقدام پژوهی به معنای پژوهش برای بهسازی عمل</a:t>
            </a:r>
          </a:p>
          <a:p>
            <a:pPr marL="0" indent="0">
              <a:buNone/>
            </a:pPr>
            <a:r>
              <a:rPr lang="fa-IR" dirty="0">
                <a:solidFill>
                  <a:schemeClr val="tx2">
                    <a:lumMod val="50000"/>
                  </a:schemeClr>
                </a:solidFill>
                <a:cs typeface="+mj-cs"/>
              </a:rPr>
              <a:t>8-توانمند سازی افراد به عنوان عوامل پیش برنده ی تغییر و بهبود تدریجی آموزش</a:t>
            </a:r>
          </a:p>
          <a:p>
            <a:pPr marL="0" indent="0">
              <a:buNone/>
            </a:pPr>
            <a:r>
              <a:rPr lang="fa-IR" dirty="0">
                <a:solidFill>
                  <a:schemeClr val="tx2">
                    <a:lumMod val="50000"/>
                  </a:schemeClr>
                </a:solidFill>
                <a:cs typeface="+mj-cs"/>
              </a:rPr>
              <a:t>9-جست و جو و به کارگیری زبان و فهم مشترک</a:t>
            </a:r>
          </a:p>
          <a:p>
            <a:pPr marL="0" indent="0">
              <a:buNone/>
            </a:pPr>
            <a:r>
              <a:rPr lang="fa-IR" dirty="0">
                <a:solidFill>
                  <a:schemeClr val="tx2">
                    <a:lumMod val="50000"/>
                  </a:schemeClr>
                </a:solidFill>
                <a:cs typeface="+mj-cs"/>
              </a:rPr>
              <a:t>10-احساس نیاز به یادگیری مستمر در سراسر زندگی</a:t>
            </a:r>
          </a:p>
          <a:p>
            <a:endParaRPr lang="fa-IR" dirty="0"/>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25398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677334" y="268014"/>
            <a:ext cx="8596668" cy="6227379"/>
          </a:xfrm>
          <a:noFill/>
          <a:ln w="9525" cap="flat" cmpd="sng" algn="ctr">
            <a:solidFill>
              <a:schemeClr val="accent2">
                <a:lumMod val="75000"/>
              </a:schemeClr>
            </a:solidFill>
            <a:prstDash val="solid"/>
            <a:round/>
            <a:headEnd type="none" w="med" len="med"/>
            <a:tailEnd type="none" w="med" len="med"/>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accent2"/>
          </a:fontRef>
        </p:style>
        <p:txBody>
          <a:bodyPr>
            <a:normAutofit/>
          </a:bodyPr>
          <a:lstStyle/>
          <a:p>
            <a:endParaRPr lang="fa-IR" sz="2800" b="1" dirty="0">
              <a:solidFill>
                <a:schemeClr val="accent1">
                  <a:lumMod val="75000"/>
                </a:schemeClr>
              </a:solidFill>
              <a:cs typeface="2  Bardiya" panose="00000400000000000000" pitchFamily="2" charset="-78"/>
            </a:endParaRPr>
          </a:p>
          <a:p>
            <a:r>
              <a:rPr lang="fa-IR" sz="2800" b="1" dirty="0">
                <a:solidFill>
                  <a:schemeClr val="accent1">
                    <a:lumMod val="75000"/>
                  </a:schemeClr>
                </a:solidFill>
                <a:cs typeface="2  Bardiya" panose="00000400000000000000" pitchFamily="2" charset="-78"/>
              </a:rPr>
              <a:t>شکل گیری درس پژوهی</a:t>
            </a:r>
            <a:endParaRPr lang="en-US" sz="2800" b="1" dirty="0">
              <a:solidFill>
                <a:schemeClr val="accent1">
                  <a:lumMod val="75000"/>
                </a:schemeClr>
              </a:solidFill>
              <a:cs typeface="2  Bardiya" panose="00000400000000000000" pitchFamily="2" charset="-78"/>
            </a:endParaRPr>
          </a:p>
          <a:p>
            <a:pPr marL="0" lvl="0" indent="0">
              <a:buNone/>
            </a:pPr>
            <a:r>
              <a:rPr lang="fa-IR" dirty="0">
                <a:solidFill>
                  <a:schemeClr val="accent1">
                    <a:lumMod val="75000"/>
                  </a:schemeClr>
                </a:solidFill>
              </a:rPr>
              <a:t>کلاس به صورت مشارکتی انجام شود: " معلم در کلاس 80 نفره،گروههای چندنفره تشکیل میدهد و و به همه تکلیف میدهد و با سطل جوهر در میان دانش اموزان است و جوهر مورد نیاز دانش آموزان را تامین میکرد " </a:t>
            </a:r>
            <a:endParaRPr lang="en-US" dirty="0">
              <a:solidFill>
                <a:schemeClr val="accent1">
                  <a:lumMod val="75000"/>
                </a:schemeClr>
              </a:solidFill>
            </a:endParaRPr>
          </a:p>
          <a:p>
            <a:pPr marL="0" lvl="0" indent="0">
              <a:buNone/>
            </a:pPr>
            <a:r>
              <a:rPr lang="fa-IR" dirty="0">
                <a:solidFill>
                  <a:schemeClr val="accent1">
                    <a:lumMod val="75000"/>
                  </a:schemeClr>
                </a:solidFill>
              </a:rPr>
              <a:t> در نتیجه به درک مفهوم عمیق کار و یادگیری مشارکتی میرسیم که این اولین طراح فرصت اموزشی و تربیتی است که امروزه به ان "برنامه درسی" میگویند مربوط به صد سال پیش است.</a:t>
            </a:r>
            <a:endParaRPr lang="en-US" dirty="0">
              <a:solidFill>
                <a:schemeClr val="accent1">
                  <a:lumMod val="75000"/>
                </a:schemeClr>
              </a:solidFill>
            </a:endParaRPr>
          </a:p>
          <a:p>
            <a:pPr marL="0" lvl="0" indent="0">
              <a:buNone/>
            </a:pPr>
            <a:r>
              <a:rPr lang="fa-IR" dirty="0">
                <a:solidFill>
                  <a:schemeClr val="accent1">
                    <a:lumMod val="75000"/>
                  </a:schemeClr>
                </a:solidFill>
              </a:rPr>
              <a:t>در آن زمان مدارس درتدریس درس اخلاق و تربیت شهروندانی مسؤل بوده اند،مانند: چرتکه در درس ریاضی</a:t>
            </a:r>
          </a:p>
          <a:p>
            <a:pPr lvl="0"/>
            <a:r>
              <a:rPr lang="fa-IR" dirty="0">
                <a:solidFill>
                  <a:schemeClr val="accent1">
                    <a:lumMod val="75000"/>
                  </a:schemeClr>
                </a:solidFill>
              </a:rPr>
              <a:t>درمسیر درس پژوهی مشارکت وحضور والدین و متخصصان مختلف را هم داریم تا بتوانیم از حضور و نظر و امکانات فکری و ظرفیت های مختلف آنان بهره ببریم.</a:t>
            </a:r>
            <a:endParaRPr lang="en-US" dirty="0">
              <a:solidFill>
                <a:schemeClr val="accent1">
                  <a:lumMod val="75000"/>
                </a:schemeClr>
              </a:solidFill>
            </a:endParaRPr>
          </a:p>
          <a:p>
            <a:pPr marL="0" lvl="0" indent="0">
              <a:buNone/>
            </a:pPr>
            <a:r>
              <a:rPr lang="fa-IR" dirty="0">
                <a:solidFill>
                  <a:schemeClr val="accent1">
                    <a:lumMod val="75000"/>
                  </a:schemeClr>
                </a:solidFill>
              </a:rPr>
              <a:t>با این فرایند، مادر از اینهکه با معلم با تکبر صحبت کند خجالت میکشید و نگاهش از سر قدرشناسی بود وطلبکارانه نبود.</a:t>
            </a:r>
            <a:endParaRPr lang="en-US" dirty="0">
              <a:solidFill>
                <a:schemeClr val="accent1">
                  <a:lumMod val="75000"/>
                </a:schemeClr>
              </a:solidFill>
            </a:endParaRPr>
          </a:p>
        </p:txBody>
      </p:sp>
      <p:cxnSp>
        <p:nvCxnSpPr>
          <p:cNvPr id="6" name="Straight Connector 5"/>
          <p:cNvCxnSpPr/>
          <p:nvPr/>
        </p:nvCxnSpPr>
        <p:spPr>
          <a:xfrm>
            <a:off x="677334" y="545433"/>
            <a:ext cx="0" cy="429458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2736393" y="5591780"/>
            <a:ext cx="64236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2736393" y="5840156"/>
            <a:ext cx="64236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2613317" y="6087701"/>
            <a:ext cx="64236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65083" y="120317"/>
            <a:ext cx="0" cy="429458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21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147" y="584037"/>
            <a:ext cx="8596668" cy="5079784"/>
          </a:xfrm>
        </p:spPr>
        <p:txBody>
          <a:bodyPr>
            <a:normAutofit/>
          </a:bodyPr>
          <a:lstStyle/>
          <a:p>
            <a:r>
              <a:rPr lang="fa-IR" sz="2800" b="1" dirty="0">
                <a:solidFill>
                  <a:schemeClr val="accent1">
                    <a:lumMod val="75000"/>
                  </a:schemeClr>
                </a:solidFill>
                <a:cs typeface="2  Bardiya" panose="00000400000000000000" pitchFamily="2" charset="-78"/>
              </a:rPr>
              <a:t>اقدام پژوهی:</a:t>
            </a:r>
          </a:p>
          <a:p>
            <a:pPr marL="0" indent="0" algn="ctr">
              <a:buNone/>
            </a:pPr>
            <a:r>
              <a:rPr lang="fa-IR" b="1" dirty="0">
                <a:solidFill>
                  <a:schemeClr val="accent1">
                    <a:lumMod val="75000"/>
                  </a:schemeClr>
                </a:solidFill>
              </a:rPr>
              <a:t>پژوهش در آموزش</a:t>
            </a:r>
            <a:endParaRPr lang="fa-IR" sz="2800" b="1" dirty="0">
              <a:solidFill>
                <a:schemeClr val="accent1">
                  <a:lumMod val="75000"/>
                </a:schemeClr>
              </a:solidFill>
              <a:cs typeface="2  Bardiya" panose="00000400000000000000" pitchFamily="2" charset="-78"/>
            </a:endParaRPr>
          </a:p>
          <a:p>
            <a:pPr marL="0" indent="0">
              <a:buNone/>
            </a:pPr>
            <a:r>
              <a:rPr lang="fa-IR" sz="2800" dirty="0">
                <a:solidFill>
                  <a:schemeClr val="accent1">
                    <a:lumMod val="75000"/>
                  </a:schemeClr>
                </a:solidFill>
                <a:cs typeface="2  Bardiya" panose="00000400000000000000" pitchFamily="2" charset="-78"/>
              </a:rPr>
              <a:t>تعریف: </a:t>
            </a:r>
          </a:p>
          <a:p>
            <a:pPr marL="0" indent="0">
              <a:lnSpc>
                <a:spcPct val="150000"/>
              </a:lnSpc>
              <a:buNone/>
            </a:pPr>
            <a:r>
              <a:rPr lang="fa-IR" sz="2400" dirty="0">
                <a:solidFill>
                  <a:schemeClr val="tx1">
                    <a:lumMod val="95000"/>
                    <a:lumOff val="5000"/>
                  </a:schemeClr>
                </a:solidFill>
                <a:cs typeface="+mj-cs"/>
              </a:rPr>
              <a:t>کارسون  و همکاران نیز اقدام پژوهی را </a:t>
            </a:r>
            <a:r>
              <a:rPr lang="fa-IR" sz="2400" dirty="0">
                <a:solidFill>
                  <a:srgbClr val="92D050"/>
                </a:solidFill>
                <a:cs typeface="+mj-cs"/>
              </a:rPr>
              <a:t>ترکیبی از عمل و پژوهش </a:t>
            </a:r>
            <a:r>
              <a:rPr lang="fa-IR" sz="2400" dirty="0">
                <a:solidFill>
                  <a:schemeClr val="tx1">
                    <a:lumMod val="95000"/>
                    <a:lumOff val="5000"/>
                  </a:schemeClr>
                </a:solidFill>
                <a:cs typeface="+mj-cs"/>
              </a:rPr>
              <a:t>و تلاشی برای </a:t>
            </a:r>
            <a:r>
              <a:rPr lang="fa-IR" sz="2400" dirty="0">
                <a:solidFill>
                  <a:srgbClr val="92D050"/>
                </a:solidFill>
                <a:cs typeface="+mj-cs"/>
              </a:rPr>
              <a:t>شناخت اقدامات تربیتی </a:t>
            </a:r>
            <a:r>
              <a:rPr lang="fa-IR" sz="2400" dirty="0">
                <a:solidFill>
                  <a:schemeClr val="tx1">
                    <a:lumMod val="95000"/>
                    <a:lumOff val="5000"/>
                  </a:schemeClr>
                </a:solidFill>
                <a:cs typeface="+mj-cs"/>
              </a:rPr>
              <a:t>به منظور </a:t>
            </a:r>
            <a:r>
              <a:rPr lang="fa-IR" sz="2400" dirty="0">
                <a:solidFill>
                  <a:srgbClr val="FF0000"/>
                </a:solidFill>
                <a:cs typeface="+mj-cs"/>
              </a:rPr>
              <a:t>اصلاح</a:t>
            </a:r>
            <a:r>
              <a:rPr lang="fa-IR" sz="2400" dirty="0">
                <a:solidFill>
                  <a:schemeClr val="tx1">
                    <a:lumMod val="95000"/>
                    <a:lumOff val="5000"/>
                  </a:schemeClr>
                </a:solidFill>
                <a:cs typeface="+mj-cs"/>
              </a:rPr>
              <a:t> و </a:t>
            </a:r>
            <a:r>
              <a:rPr lang="fa-IR" sz="2400" dirty="0">
                <a:solidFill>
                  <a:schemeClr val="accent5">
                    <a:lumMod val="60000"/>
                    <a:lumOff val="40000"/>
                  </a:schemeClr>
                </a:solidFill>
                <a:cs typeface="+mj-cs"/>
              </a:rPr>
              <a:t>بهبود محیط آموزشی </a:t>
            </a:r>
            <a:r>
              <a:rPr lang="fa-IR" sz="2400" dirty="0">
                <a:solidFill>
                  <a:schemeClr val="tx1">
                    <a:lumMod val="95000"/>
                    <a:lumOff val="5000"/>
                  </a:schemeClr>
                </a:solidFill>
                <a:cs typeface="+mj-cs"/>
              </a:rPr>
              <a:t>تعریف می کنند.</a:t>
            </a:r>
          </a:p>
          <a:p>
            <a:pPr marL="0" indent="0">
              <a:lnSpc>
                <a:spcPct val="150000"/>
              </a:lnSpc>
              <a:buNone/>
            </a:pPr>
            <a:r>
              <a:rPr lang="fa-IR" dirty="0">
                <a:solidFill>
                  <a:schemeClr val="tx1">
                    <a:lumMod val="95000"/>
                    <a:lumOff val="5000"/>
                  </a:schemeClr>
                </a:solidFill>
              </a:rPr>
              <a:t>کشورهایی مانند فنلاند ،سوئد ،بسیاری دیگر از کشورهای اروپایی و حتی آلمان و انگلیس –درس پژوهی به شیوه ژاپنی ندارند-از روشهای ویژه ی پژوهش در آموزش خود دارند مانند: اقدام پژوهی</a:t>
            </a:r>
            <a:endParaRPr lang="fa-IR" dirty="0">
              <a:solidFill>
                <a:schemeClr val="tx1">
                  <a:lumMod val="95000"/>
                  <a:lumOff val="5000"/>
                </a:schemeClr>
              </a:solidFill>
              <a:cs typeface="+mj-cs"/>
            </a:endParaRPr>
          </a:p>
          <a:p>
            <a:pPr marL="0" indent="0">
              <a:buNone/>
            </a:pPr>
            <a:endParaRPr lang="fa-IR" sz="2800" dirty="0">
              <a:solidFill>
                <a:schemeClr val="accent1">
                  <a:lumMod val="75000"/>
                </a:schemeClr>
              </a:solidFill>
              <a:cs typeface="2  Bardiya" panose="00000400000000000000" pitchFamily="2" charset="-78"/>
            </a:endParaRPr>
          </a:p>
          <a:p>
            <a:endParaRPr lang="fa-IR" sz="2800" dirty="0">
              <a:solidFill>
                <a:schemeClr val="accent1">
                  <a:lumMod val="75000"/>
                </a:schemeClr>
              </a:solidFill>
              <a:cs typeface="+mj-cs"/>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9220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488147" y="584037"/>
            <a:ext cx="8596668" cy="2096101"/>
          </a:xfrm>
        </p:spPr>
        <p:txBody>
          <a:bodyPr>
            <a:normAutofit/>
          </a:bodyPr>
          <a:lstStyle/>
          <a:p>
            <a:pPr marL="0" indent="0">
              <a:buNone/>
            </a:pPr>
            <a:r>
              <a:rPr lang="fa-IR" sz="2800" b="1" dirty="0">
                <a:solidFill>
                  <a:schemeClr val="accent1">
                    <a:lumMod val="75000"/>
                  </a:schemeClr>
                </a:solidFill>
                <a:cs typeface="2  Bardiya" panose="00000400000000000000" pitchFamily="2" charset="-78"/>
              </a:rPr>
              <a:t>مراحل اقدام پژوهی: </a:t>
            </a:r>
          </a:p>
          <a:p>
            <a:pPr marL="0" indent="0">
              <a:buNone/>
            </a:pPr>
            <a:endParaRPr lang="fa-IR" sz="2800" dirty="0">
              <a:solidFill>
                <a:schemeClr val="accent1">
                  <a:lumMod val="75000"/>
                </a:schemeClr>
              </a:solidFill>
              <a:cs typeface="2  Bardiya" panose="00000400000000000000" pitchFamily="2" charset="-78"/>
            </a:endParaRPr>
          </a:p>
          <a:p>
            <a:pPr marL="0" indent="0">
              <a:buNone/>
            </a:pPr>
            <a:endParaRPr lang="fa-IR" sz="2800" dirty="0">
              <a:solidFill>
                <a:schemeClr val="accent1">
                  <a:lumMod val="75000"/>
                </a:schemeClr>
              </a:solidFill>
              <a:cs typeface="2  Bardiya" panose="00000400000000000000" pitchFamily="2" charset="-78"/>
            </a:endParaRPr>
          </a:p>
          <a:p>
            <a:endParaRPr lang="fa-IR" sz="2800" dirty="0">
              <a:solidFill>
                <a:schemeClr val="accent1">
                  <a:lumMod val="75000"/>
                </a:schemeClr>
              </a:solidFill>
              <a:cs typeface="+mj-cs"/>
            </a:endParaRPr>
          </a:p>
        </p:txBody>
      </p:sp>
      <p:grpSp>
        <p:nvGrpSpPr>
          <p:cNvPr id="2" name="Group 1"/>
          <p:cNvGrpSpPr/>
          <p:nvPr/>
        </p:nvGrpSpPr>
        <p:grpSpPr>
          <a:xfrm>
            <a:off x="2317531" y="870491"/>
            <a:ext cx="5355022" cy="5126978"/>
            <a:chOff x="2317531" y="870491"/>
            <a:chExt cx="5355022" cy="5126978"/>
          </a:xfrm>
        </p:grpSpPr>
        <p:sp>
          <p:nvSpPr>
            <p:cNvPr id="4" name="Rounded Rectangle 3"/>
            <p:cNvSpPr/>
            <p:nvPr/>
          </p:nvSpPr>
          <p:spPr>
            <a:xfrm>
              <a:off x="4118999" y="870491"/>
              <a:ext cx="1723695" cy="8586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انتخاب مسئله</a:t>
              </a:r>
            </a:p>
          </p:txBody>
        </p:sp>
        <p:sp>
          <p:nvSpPr>
            <p:cNvPr id="5" name="Rounded Rectangle 4"/>
            <p:cNvSpPr/>
            <p:nvPr/>
          </p:nvSpPr>
          <p:spPr>
            <a:xfrm>
              <a:off x="5722883" y="2790674"/>
              <a:ext cx="1949670" cy="8317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جمع آوری داده ها</a:t>
              </a:r>
            </a:p>
          </p:txBody>
        </p:sp>
        <p:sp>
          <p:nvSpPr>
            <p:cNvPr id="6" name="Rounded Rectangle 5"/>
            <p:cNvSpPr/>
            <p:nvPr/>
          </p:nvSpPr>
          <p:spPr>
            <a:xfrm>
              <a:off x="2317531" y="2790673"/>
              <a:ext cx="1807781" cy="756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به کار گیری یافته ها در عمل</a:t>
              </a:r>
            </a:p>
          </p:txBody>
        </p:sp>
        <p:sp>
          <p:nvSpPr>
            <p:cNvPr id="7" name="Rounded Rectangle 6"/>
            <p:cNvSpPr/>
            <p:nvPr/>
          </p:nvSpPr>
          <p:spPr>
            <a:xfrm>
              <a:off x="5722883" y="5165730"/>
              <a:ext cx="1949670" cy="8317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سازماندهی داده ها</a:t>
              </a:r>
            </a:p>
          </p:txBody>
        </p:sp>
        <p:sp>
          <p:nvSpPr>
            <p:cNvPr id="8" name="Rounded Rectangle 7"/>
            <p:cNvSpPr/>
            <p:nvPr/>
          </p:nvSpPr>
          <p:spPr>
            <a:xfrm>
              <a:off x="2333296" y="5203406"/>
              <a:ext cx="1807781" cy="756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تجزیه و تحلیل داده ها</a:t>
              </a:r>
            </a:p>
          </p:txBody>
        </p:sp>
        <p:cxnSp>
          <p:nvCxnSpPr>
            <p:cNvPr id="10" name="Straight Arrow Connector 9"/>
            <p:cNvCxnSpPr/>
            <p:nvPr/>
          </p:nvCxnSpPr>
          <p:spPr>
            <a:xfrm>
              <a:off x="6070605" y="1564758"/>
              <a:ext cx="835572" cy="867104"/>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6760780" y="3780247"/>
              <a:ext cx="23647" cy="1224456"/>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3237187" y="3701243"/>
              <a:ext cx="0" cy="125428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3221421" y="1712146"/>
              <a:ext cx="830316" cy="96799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H="1">
              <a:off x="4225157" y="5390917"/>
              <a:ext cx="1367327" cy="33028"/>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5937031" y="1745883"/>
              <a:ext cx="835572" cy="86710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6488391" y="3796848"/>
              <a:ext cx="16631" cy="1175279"/>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H="1">
              <a:off x="4118999" y="3815255"/>
              <a:ext cx="1723696" cy="124476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flipH="1">
              <a:off x="4311910" y="5754843"/>
              <a:ext cx="1280574" cy="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4374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147" y="584037"/>
            <a:ext cx="8596668" cy="598377"/>
          </a:xfrm>
        </p:spPr>
        <p:txBody>
          <a:bodyPr>
            <a:normAutofit/>
          </a:bodyPr>
          <a:lstStyle/>
          <a:p>
            <a:pPr marL="0" indent="0">
              <a:buNone/>
            </a:pPr>
            <a:r>
              <a:rPr lang="fa-IR" sz="2800" b="1" dirty="0">
                <a:solidFill>
                  <a:schemeClr val="accent1">
                    <a:lumMod val="75000"/>
                  </a:schemeClr>
                </a:solidFill>
                <a:cs typeface="2  Bardiya" panose="00000400000000000000" pitchFamily="2" charset="-78"/>
              </a:rPr>
              <a:t>مراحل اقدام پژوهی: </a:t>
            </a:r>
          </a:p>
          <a:p>
            <a:pPr marL="0" indent="0">
              <a:buNone/>
            </a:pPr>
            <a:endParaRPr lang="fa-IR" sz="2800" dirty="0">
              <a:solidFill>
                <a:schemeClr val="accent1">
                  <a:lumMod val="75000"/>
                </a:schemeClr>
              </a:solidFill>
              <a:cs typeface="2  Bardiya" panose="00000400000000000000" pitchFamily="2" charset="-78"/>
            </a:endParaRPr>
          </a:p>
          <a:p>
            <a:pPr marL="0" indent="0">
              <a:buNone/>
            </a:pPr>
            <a:endParaRPr lang="fa-IR" sz="2800" dirty="0">
              <a:solidFill>
                <a:schemeClr val="accent1">
                  <a:lumMod val="75000"/>
                </a:schemeClr>
              </a:solidFill>
              <a:cs typeface="2  Bardiya" panose="00000400000000000000" pitchFamily="2" charset="-78"/>
            </a:endParaRPr>
          </a:p>
          <a:p>
            <a:endParaRPr lang="fa-IR" sz="2800" dirty="0">
              <a:solidFill>
                <a:schemeClr val="accent1">
                  <a:lumMod val="75000"/>
                </a:schemeClr>
              </a:solidFill>
              <a:cs typeface="+mj-cs"/>
            </a:endParaRPr>
          </a:p>
        </p:txBody>
      </p:sp>
      <p:grpSp>
        <p:nvGrpSpPr>
          <p:cNvPr id="4" name="Group 3"/>
          <p:cNvGrpSpPr/>
          <p:nvPr/>
        </p:nvGrpSpPr>
        <p:grpSpPr>
          <a:xfrm>
            <a:off x="2736393" y="584037"/>
            <a:ext cx="4177862" cy="5791453"/>
            <a:chOff x="4204013" y="584037"/>
            <a:chExt cx="4177862" cy="5791453"/>
          </a:xfrm>
        </p:grpSpPr>
        <p:cxnSp>
          <p:nvCxnSpPr>
            <p:cNvPr id="70" name="Straight Arrow Connector 69"/>
            <p:cNvCxnSpPr/>
            <p:nvPr/>
          </p:nvCxnSpPr>
          <p:spPr>
            <a:xfrm flipH="1" flipV="1">
              <a:off x="5904392" y="3400475"/>
              <a:ext cx="387620" cy="88049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nvGrpSpPr>
            <p:cNvPr id="2" name="Group 1"/>
            <p:cNvGrpSpPr/>
            <p:nvPr/>
          </p:nvGrpSpPr>
          <p:grpSpPr>
            <a:xfrm>
              <a:off x="4204013" y="584037"/>
              <a:ext cx="4177862" cy="5791453"/>
              <a:chOff x="2333296" y="584037"/>
              <a:chExt cx="4177862" cy="5791453"/>
            </a:xfrm>
          </p:grpSpPr>
          <p:cxnSp>
            <p:nvCxnSpPr>
              <p:cNvPr id="9" name="Straight Connector 8"/>
              <p:cNvCxnSpPr/>
              <p:nvPr/>
            </p:nvCxnSpPr>
            <p:spPr>
              <a:xfrm flipV="1">
                <a:off x="4675376" y="584037"/>
                <a:ext cx="0" cy="30377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flipV="1">
                <a:off x="3473378" y="3687379"/>
                <a:ext cx="1201999" cy="268811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H="1" flipV="1">
                <a:off x="4675376" y="3665524"/>
                <a:ext cx="1835782" cy="268811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flipV="1">
                <a:off x="4671732" y="3162873"/>
                <a:ext cx="1489754" cy="535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33296" y="2632906"/>
                <a:ext cx="2336613" cy="1043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669909" y="1764183"/>
                <a:ext cx="1491577" cy="139049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H="1">
                <a:off x="5557297" y="3220238"/>
                <a:ext cx="621932" cy="165684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flipH="1">
                <a:off x="4074376" y="4952211"/>
                <a:ext cx="1398683" cy="4507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flipH="1" flipV="1">
                <a:off x="3211124" y="3032427"/>
                <a:ext cx="863253" cy="190885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flipV="1">
                <a:off x="3261776" y="2567343"/>
                <a:ext cx="1511942" cy="45414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a:off x="4651651" y="2621972"/>
                <a:ext cx="764046" cy="77686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flipH="1">
                <a:off x="5104475" y="3447493"/>
                <a:ext cx="269486" cy="86495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flipH="1">
                <a:off x="4380593" y="4282920"/>
                <a:ext cx="723882" cy="2953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flipV="1">
                <a:off x="4046777" y="3278701"/>
                <a:ext cx="922001" cy="11636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6" name="TextBox 75"/>
              <p:cNvSpPr txBox="1"/>
              <p:nvPr/>
            </p:nvSpPr>
            <p:spPr>
              <a:xfrm rot="2560720">
                <a:off x="4952328" y="2584028"/>
                <a:ext cx="677918" cy="369332"/>
              </a:xfrm>
              <a:prstGeom prst="rect">
                <a:avLst/>
              </a:prstGeom>
              <a:noFill/>
            </p:spPr>
            <p:txBody>
              <a:bodyPr wrap="square" rtlCol="1">
                <a:spAutoFit/>
              </a:bodyPr>
              <a:lstStyle/>
              <a:p>
                <a:r>
                  <a:rPr lang="fa-IR" b="1" dirty="0">
                    <a:solidFill>
                      <a:schemeClr val="accent2">
                        <a:lumMod val="75000"/>
                      </a:schemeClr>
                    </a:solidFill>
                  </a:rPr>
                  <a:t>عمل</a:t>
                </a:r>
              </a:p>
            </p:txBody>
          </p:sp>
          <p:sp>
            <p:nvSpPr>
              <p:cNvPr id="77" name="TextBox 76"/>
              <p:cNvSpPr txBox="1"/>
              <p:nvPr/>
            </p:nvSpPr>
            <p:spPr>
              <a:xfrm rot="17479309">
                <a:off x="4987633" y="3798800"/>
                <a:ext cx="1258494" cy="369332"/>
              </a:xfrm>
              <a:prstGeom prst="rect">
                <a:avLst/>
              </a:prstGeom>
              <a:noFill/>
            </p:spPr>
            <p:txBody>
              <a:bodyPr wrap="square" rtlCol="1">
                <a:spAutoFit/>
              </a:bodyPr>
              <a:lstStyle/>
              <a:p>
                <a:r>
                  <a:rPr lang="fa-IR" b="1" dirty="0">
                    <a:solidFill>
                      <a:schemeClr val="accent2">
                        <a:lumMod val="75000"/>
                      </a:schemeClr>
                    </a:solidFill>
                  </a:rPr>
                  <a:t>ارزشیابی</a:t>
                </a:r>
              </a:p>
            </p:txBody>
          </p:sp>
          <p:sp>
            <p:nvSpPr>
              <p:cNvPr id="78" name="TextBox 77"/>
              <p:cNvSpPr txBox="1"/>
              <p:nvPr/>
            </p:nvSpPr>
            <p:spPr>
              <a:xfrm>
                <a:off x="4338077" y="4476730"/>
                <a:ext cx="871280" cy="369332"/>
              </a:xfrm>
              <a:prstGeom prst="rect">
                <a:avLst/>
              </a:prstGeom>
              <a:noFill/>
            </p:spPr>
            <p:txBody>
              <a:bodyPr wrap="square" rtlCol="1">
                <a:spAutoFit/>
              </a:bodyPr>
              <a:lstStyle/>
              <a:p>
                <a:r>
                  <a:rPr lang="fa-IR" b="1" dirty="0">
                    <a:solidFill>
                      <a:schemeClr val="accent2">
                        <a:lumMod val="75000"/>
                      </a:schemeClr>
                    </a:solidFill>
                  </a:rPr>
                  <a:t>بازتاب</a:t>
                </a:r>
              </a:p>
            </p:txBody>
          </p:sp>
          <p:sp>
            <p:nvSpPr>
              <p:cNvPr id="79" name="TextBox 78"/>
              <p:cNvSpPr txBox="1"/>
              <p:nvPr/>
            </p:nvSpPr>
            <p:spPr>
              <a:xfrm rot="3948261">
                <a:off x="3428850" y="3587619"/>
                <a:ext cx="1027220" cy="646331"/>
              </a:xfrm>
              <a:prstGeom prst="rect">
                <a:avLst/>
              </a:prstGeom>
              <a:noFill/>
            </p:spPr>
            <p:txBody>
              <a:bodyPr wrap="square" rtlCol="1">
                <a:spAutoFit/>
              </a:bodyPr>
              <a:lstStyle/>
              <a:p>
                <a:pPr algn="ctr"/>
                <a:r>
                  <a:rPr lang="fa-IR" b="1" dirty="0">
                    <a:solidFill>
                      <a:schemeClr val="accent2">
                        <a:lumMod val="75000"/>
                      </a:schemeClr>
                    </a:solidFill>
                  </a:rPr>
                  <a:t>ایجاد یک مدل</a:t>
                </a:r>
              </a:p>
            </p:txBody>
          </p:sp>
          <p:sp>
            <p:nvSpPr>
              <p:cNvPr id="80" name="TextBox 79"/>
              <p:cNvSpPr txBox="1"/>
              <p:nvPr/>
            </p:nvSpPr>
            <p:spPr>
              <a:xfrm>
                <a:off x="2550991" y="1777090"/>
                <a:ext cx="2222726" cy="369332"/>
              </a:xfrm>
              <a:prstGeom prst="rect">
                <a:avLst/>
              </a:prstGeom>
              <a:noFill/>
            </p:spPr>
            <p:txBody>
              <a:bodyPr wrap="square" rtlCol="1">
                <a:spAutoFit/>
              </a:bodyPr>
              <a:lstStyle/>
              <a:p>
                <a:r>
                  <a:rPr lang="fa-IR" b="1" dirty="0">
                    <a:solidFill>
                      <a:schemeClr val="accent2">
                        <a:lumMod val="75000"/>
                      </a:schemeClr>
                    </a:solidFill>
                  </a:rPr>
                  <a:t>برنامه ی تغییرات</a:t>
                </a:r>
              </a:p>
            </p:txBody>
          </p:sp>
          <p:sp>
            <p:nvSpPr>
              <p:cNvPr id="81" name="TextBox 80"/>
              <p:cNvSpPr txBox="1"/>
              <p:nvPr/>
            </p:nvSpPr>
            <p:spPr>
              <a:xfrm>
                <a:off x="5551790" y="1110420"/>
                <a:ext cx="885537" cy="369332"/>
              </a:xfrm>
              <a:prstGeom prst="rect">
                <a:avLst/>
              </a:prstGeom>
              <a:noFill/>
            </p:spPr>
            <p:txBody>
              <a:bodyPr wrap="square" rtlCol="1">
                <a:spAutoFit/>
              </a:bodyPr>
              <a:lstStyle/>
              <a:p>
                <a:r>
                  <a:rPr lang="fa-IR" b="1" dirty="0">
                    <a:solidFill>
                      <a:schemeClr val="accent2">
                        <a:lumMod val="75000"/>
                      </a:schemeClr>
                    </a:solidFill>
                  </a:rPr>
                  <a:t>تجربه</a:t>
                </a:r>
              </a:p>
            </p:txBody>
          </p:sp>
          <p:sp>
            <p:nvSpPr>
              <p:cNvPr id="82" name="TextBox 81"/>
              <p:cNvSpPr txBox="1"/>
              <p:nvPr/>
            </p:nvSpPr>
            <p:spPr>
              <a:xfrm>
                <a:off x="2757213" y="5632113"/>
                <a:ext cx="885537" cy="369332"/>
              </a:xfrm>
              <a:prstGeom prst="rect">
                <a:avLst/>
              </a:prstGeom>
              <a:noFill/>
            </p:spPr>
            <p:txBody>
              <a:bodyPr wrap="square" rtlCol="1">
                <a:spAutoFit/>
              </a:bodyPr>
              <a:lstStyle/>
              <a:p>
                <a:r>
                  <a:rPr lang="fa-IR" b="1" dirty="0">
                    <a:solidFill>
                      <a:schemeClr val="accent2">
                        <a:lumMod val="75000"/>
                      </a:schemeClr>
                    </a:solidFill>
                  </a:rPr>
                  <a:t>نظریه</a:t>
                </a:r>
              </a:p>
            </p:txBody>
          </p:sp>
        </p:grpSp>
      </p:grpSp>
      <p:pic>
        <p:nvPicPr>
          <p:cNvPr id="26" name="Picture 2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4333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0652" y="1298191"/>
            <a:ext cx="8045465" cy="3356560"/>
          </a:xfrm>
          <a:prstGeom prst="rect">
            <a:avLst/>
          </a:prstGeom>
          <a:noFill/>
          <a:ln w="9525" cap="flat" cmpd="sng" algn="ctr">
            <a:solidFill>
              <a:srgbClr val="00B050"/>
            </a:solidFill>
            <a:prstDash val="solid"/>
            <a:round/>
            <a:headEnd type="none" w="med" len="med"/>
            <a:tailEnd type="none" w="med" len="med"/>
          </a:ln>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accent3"/>
          </a:fontRef>
        </p:style>
        <p:txBody>
          <a:bodyPr wrap="square">
            <a:spAutoFit/>
          </a:bodyPr>
          <a:lstStyle/>
          <a:p>
            <a:pPr marL="342900" lvl="0" indent="-342900" algn="ctr" rtl="1">
              <a:lnSpc>
                <a:spcPct val="107000"/>
              </a:lnSpc>
              <a:spcAft>
                <a:spcPts val="0"/>
              </a:spcAft>
              <a:buFont typeface="Symbol" panose="05050102010706020507" pitchFamily="18" charset="2"/>
              <a:buChar char=""/>
            </a:pPr>
            <a:endParaRPr lang="fa-IR" sz="3200" b="1" spc="50" dirty="0">
              <a:ln w="9525" cmpd="sng">
                <a:solidFill>
                  <a:schemeClr val="accent1"/>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endParaRPr>
          </a:p>
          <a:p>
            <a:pPr marL="342900" lvl="0" indent="-342900" algn="ctr" rtl="1">
              <a:lnSpc>
                <a:spcPct val="107000"/>
              </a:lnSpc>
              <a:spcAft>
                <a:spcPts val="0"/>
              </a:spcAft>
              <a:buFont typeface="Symbol" panose="05050102010706020507" pitchFamily="18" charset="2"/>
              <a:buChar char=""/>
            </a:pPr>
            <a:r>
              <a:rPr lang="fa-IR"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rPr>
              <a:t>قدر کودکان رابدانیم.</a:t>
            </a:r>
            <a:endParaRPr lang="en-US"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endParaRPr>
          </a:p>
          <a:p>
            <a:pPr marL="342900" lvl="0" indent="-342900" algn="ctr" rtl="1">
              <a:lnSpc>
                <a:spcPct val="107000"/>
              </a:lnSpc>
              <a:spcAft>
                <a:spcPts val="0"/>
              </a:spcAft>
              <a:buFont typeface="Symbol" panose="05050102010706020507" pitchFamily="18" charset="2"/>
              <a:buChar char=""/>
            </a:pPr>
            <a:r>
              <a:rPr lang="fa-IR"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rPr>
              <a:t>آنها را درک کنیم.</a:t>
            </a:r>
            <a:endParaRPr lang="en-US"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endParaRPr>
          </a:p>
          <a:p>
            <a:pPr marL="342900" lvl="0" indent="-342900" algn="ctr" rtl="1">
              <a:lnSpc>
                <a:spcPct val="107000"/>
              </a:lnSpc>
              <a:spcAft>
                <a:spcPts val="0"/>
              </a:spcAft>
              <a:buFont typeface="Symbol" panose="05050102010706020507" pitchFamily="18" charset="2"/>
              <a:buChar char=""/>
            </a:pPr>
            <a:r>
              <a:rPr lang="fa-IR"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rPr>
              <a:t>لطافت آنها را درک کنیم</a:t>
            </a:r>
            <a:endParaRPr lang="en-US"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endParaRPr>
          </a:p>
          <a:p>
            <a:pPr marL="342900" lvl="0" indent="-342900" algn="ctr" rtl="1">
              <a:lnSpc>
                <a:spcPct val="107000"/>
              </a:lnSpc>
              <a:spcAft>
                <a:spcPts val="800"/>
              </a:spcAft>
              <a:buFont typeface="Symbol" panose="05050102010706020507" pitchFamily="18" charset="2"/>
              <a:buChar char=""/>
            </a:pPr>
            <a:r>
              <a:rPr lang="fa-IR" sz="3200" b="1" spc="50" dirty="0">
                <a:ln w="9525" cmpd="sng">
                  <a:solidFill>
                    <a:schemeClr val="accent1">
                      <a:lumMod val="50000"/>
                    </a:schemeClr>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rPr>
              <a:t>مانند نم نم باران برسرشان باشیم ، نه مانند تگرگ</a:t>
            </a:r>
          </a:p>
          <a:p>
            <a:pPr lvl="0" algn="ctr" rtl="1">
              <a:lnSpc>
                <a:spcPct val="107000"/>
              </a:lnSpc>
              <a:spcAft>
                <a:spcPts val="800"/>
              </a:spcAft>
            </a:pPr>
            <a:endParaRPr lang="en-US" sz="3200" b="1" spc="50" dirty="0">
              <a:ln w="9525" cmpd="sng">
                <a:solidFill>
                  <a:schemeClr val="accent1"/>
                </a:solidFill>
                <a:prstDash val="solid"/>
              </a:ln>
              <a:solidFill>
                <a:srgbClr val="70AD47">
                  <a:tint val="1000"/>
                </a:srgbClr>
              </a:solidFill>
              <a:effectLst>
                <a:glow rad="139700">
                  <a:schemeClr val="accent1">
                    <a:satMod val="175000"/>
                    <a:alpha val="40000"/>
                  </a:schemeClr>
                </a:glow>
              </a:effectLst>
              <a:latin typeface="Calibri" panose="020F0502020204030204" pitchFamily="34" charset="0"/>
              <a:ea typeface="Calibri" panose="020F0502020204030204" pitchFamily="34" charset="0"/>
              <a:cs typeface="2  Bardiya" panose="00000400000000000000" pitchFamily="2" charset="-78"/>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2885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2511880825"/>
              </p:ext>
            </p:extLst>
          </p:nvPr>
        </p:nvGraphicFramePr>
        <p:xfrm>
          <a:off x="923558" y="1241361"/>
          <a:ext cx="8128000" cy="5085080"/>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val="390969975"/>
                    </a:ext>
                  </a:extLst>
                </a:gridCol>
                <a:gridCol w="4064000">
                  <a:extLst>
                    <a:ext uri="{9D8B030D-6E8A-4147-A177-3AD203B41FA5}">
                      <a16:colId xmlns:a16="http://schemas.microsoft.com/office/drawing/2014/main" val="388138010"/>
                    </a:ext>
                  </a:extLst>
                </a:gridCol>
              </a:tblGrid>
              <a:tr h="370840">
                <a:tc>
                  <a:txBody>
                    <a:bodyPr/>
                    <a:lstStyle/>
                    <a:p>
                      <a:pPr algn="ctr" rtl="1"/>
                      <a:r>
                        <a:rPr lang="fa-IR" dirty="0"/>
                        <a:t>درس پژوهی</a:t>
                      </a:r>
                    </a:p>
                  </a:txBody>
                  <a:tcPr/>
                </a:tc>
                <a:tc>
                  <a:txBody>
                    <a:bodyPr/>
                    <a:lstStyle/>
                    <a:p>
                      <a:pPr algn="ctr" rtl="1"/>
                      <a:r>
                        <a:rPr lang="fa-IR" dirty="0"/>
                        <a:t>اقدام پژوهی</a:t>
                      </a:r>
                    </a:p>
                  </a:txBody>
                  <a:tcPr/>
                </a:tc>
                <a:extLst>
                  <a:ext uri="{0D108BD9-81ED-4DB2-BD59-A6C34878D82A}">
                    <a16:rowId xmlns:a16="http://schemas.microsoft.com/office/drawing/2014/main" val="1961007193"/>
                  </a:ext>
                </a:extLst>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1200" dirty="0"/>
                        <a:t>درس پژوهی نقطه عزیمت عمل</a:t>
                      </a:r>
                    </a:p>
                    <a:p>
                      <a:pPr rtl="1"/>
                      <a:endParaRPr lang="fa-IR" dirty="0"/>
                    </a:p>
                  </a:txBody>
                  <a:tcPr/>
                </a:tc>
                <a:tc>
                  <a:txBody>
                    <a:bodyPr/>
                    <a:lstStyle/>
                    <a:p>
                      <a:pPr rtl="1"/>
                      <a:r>
                        <a:rPr lang="fa-IR" sz="1200" dirty="0"/>
                        <a:t>عزیمت تئوری در عمل</a:t>
                      </a:r>
                    </a:p>
                  </a:txBody>
                  <a:tcPr/>
                </a:tc>
                <a:extLst>
                  <a:ext uri="{0D108BD9-81ED-4DB2-BD59-A6C34878D82A}">
                    <a16:rowId xmlns:a16="http://schemas.microsoft.com/office/drawing/2014/main" val="313703458"/>
                  </a:ext>
                </a:extLst>
              </a:tr>
              <a:tr h="370840">
                <a:tc>
                  <a:txBody>
                    <a:bodyPr/>
                    <a:lstStyle/>
                    <a:p>
                      <a:pPr rtl="1"/>
                      <a:r>
                        <a:rPr lang="fa-IR" sz="1200" dirty="0"/>
                        <a:t>هدف درس پژوهی</a:t>
                      </a:r>
                      <a:r>
                        <a:rPr lang="fa-IR" sz="1200" baseline="0" dirty="0"/>
                        <a:t> – پرورش حرفه ای معلم است</a:t>
                      </a:r>
                      <a:endParaRPr lang="fa-IR" sz="1200" dirty="0"/>
                    </a:p>
                  </a:txBody>
                  <a:tcPr/>
                </a:tc>
                <a:tc>
                  <a:txBody>
                    <a:bodyPr/>
                    <a:lstStyle/>
                    <a:p>
                      <a:pPr rtl="1"/>
                      <a:r>
                        <a:rPr lang="fa-IR" sz="1200" dirty="0"/>
                        <a:t>هدف اقدام</a:t>
                      </a:r>
                      <a:r>
                        <a:rPr lang="fa-IR" sz="1200" baseline="0" dirty="0"/>
                        <a:t> پژوهی ، انجام پژوهش در حین عمل است</a:t>
                      </a:r>
                    </a:p>
                  </a:txBody>
                  <a:tcPr/>
                </a:tc>
                <a:extLst>
                  <a:ext uri="{0D108BD9-81ED-4DB2-BD59-A6C34878D82A}">
                    <a16:rowId xmlns:a16="http://schemas.microsoft.com/office/drawing/2014/main" val="2892837892"/>
                  </a:ext>
                </a:extLst>
              </a:tr>
              <a:tr h="370840">
                <a:tc>
                  <a:txBody>
                    <a:bodyPr/>
                    <a:lstStyle/>
                    <a:p>
                      <a:pPr rtl="1"/>
                      <a:r>
                        <a:rPr lang="fa-IR" sz="1200" dirty="0"/>
                        <a:t>ماهیت درس پژوهی</a:t>
                      </a:r>
                      <a:r>
                        <a:rPr lang="fa-IR" sz="1200" baseline="0" dirty="0"/>
                        <a:t> باز اندیشی (تفکر) است</a:t>
                      </a:r>
                      <a:endParaRPr lang="fa-IR" sz="1200" dirty="0"/>
                    </a:p>
                  </a:txBody>
                  <a:tcPr/>
                </a:tc>
                <a:tc>
                  <a:txBody>
                    <a:bodyPr/>
                    <a:lstStyle/>
                    <a:p>
                      <a:pPr rtl="1"/>
                      <a:r>
                        <a:rPr lang="fa-IR" sz="1200" dirty="0"/>
                        <a:t>ماهیت اقدام پژوهی تفسیر داده هاست</a:t>
                      </a:r>
                    </a:p>
                  </a:txBody>
                  <a:tcPr/>
                </a:tc>
                <a:extLst>
                  <a:ext uri="{0D108BD9-81ED-4DB2-BD59-A6C34878D82A}">
                    <a16:rowId xmlns:a16="http://schemas.microsoft.com/office/drawing/2014/main" val="3365649537"/>
                  </a:ext>
                </a:extLst>
              </a:tr>
              <a:tr h="370840">
                <a:tc>
                  <a:txBody>
                    <a:bodyPr/>
                    <a:lstStyle/>
                    <a:p>
                      <a:pPr rtl="1"/>
                      <a:r>
                        <a:rPr lang="fa-IR" sz="1200" dirty="0"/>
                        <a:t>هدف بهسازی کلاس درس است</a:t>
                      </a:r>
                    </a:p>
                  </a:txBody>
                  <a:tcPr/>
                </a:tc>
                <a:tc>
                  <a:txBody>
                    <a:bodyPr/>
                    <a:lstStyle/>
                    <a:p>
                      <a:pPr rtl="1"/>
                      <a:r>
                        <a:rPr lang="fa-IR" sz="1200" dirty="0"/>
                        <a:t>هدف بهسازی فرآیند آموزش و نتیجه بهتر است</a:t>
                      </a:r>
                    </a:p>
                  </a:txBody>
                  <a:tcPr/>
                </a:tc>
                <a:extLst>
                  <a:ext uri="{0D108BD9-81ED-4DB2-BD59-A6C34878D82A}">
                    <a16:rowId xmlns:a16="http://schemas.microsoft.com/office/drawing/2014/main" val="1822474405"/>
                  </a:ext>
                </a:extLst>
              </a:tr>
              <a:tr h="370840">
                <a:tc>
                  <a:txBody>
                    <a:bodyPr/>
                    <a:lstStyle/>
                    <a:p>
                      <a:pPr rtl="1"/>
                      <a:r>
                        <a:rPr lang="fa-IR" sz="1200" dirty="0"/>
                        <a:t>درس پژوهی</a:t>
                      </a:r>
                      <a:r>
                        <a:rPr lang="fa-IR" sz="1200" baseline="0" dirty="0"/>
                        <a:t> فقط در کلاس و مدسه قابل اجرا است</a:t>
                      </a:r>
                      <a:endParaRPr lang="fa-IR" sz="1200" dirty="0"/>
                    </a:p>
                  </a:txBody>
                  <a:tcPr/>
                </a:tc>
                <a:tc>
                  <a:txBody>
                    <a:bodyPr/>
                    <a:lstStyle/>
                    <a:p>
                      <a:pPr rtl="1"/>
                      <a:r>
                        <a:rPr lang="fa-IR" sz="1200" dirty="0"/>
                        <a:t>در هرجا –هر</a:t>
                      </a:r>
                      <a:r>
                        <a:rPr lang="fa-IR" sz="1200" baseline="0" dirty="0"/>
                        <a:t> سازمانی قابل اجرا است</a:t>
                      </a:r>
                      <a:endParaRPr lang="fa-IR" sz="1200" dirty="0"/>
                    </a:p>
                  </a:txBody>
                  <a:tcPr/>
                </a:tc>
                <a:extLst>
                  <a:ext uri="{0D108BD9-81ED-4DB2-BD59-A6C34878D82A}">
                    <a16:rowId xmlns:a16="http://schemas.microsoft.com/office/drawing/2014/main" val="3226231908"/>
                  </a:ext>
                </a:extLst>
              </a:tr>
              <a:tr h="370840">
                <a:tc>
                  <a:txBody>
                    <a:bodyPr/>
                    <a:lstStyle/>
                    <a:p>
                      <a:pPr rtl="1"/>
                      <a:r>
                        <a:rPr lang="fa-IR" sz="1200" dirty="0"/>
                        <a:t>درس پژوهی بیشتر ارگانیک و کمتر سیستماتیک</a:t>
                      </a:r>
                    </a:p>
                  </a:txBody>
                  <a:tcPr/>
                </a:tc>
                <a:tc>
                  <a:txBody>
                    <a:bodyPr/>
                    <a:lstStyle/>
                    <a:p>
                      <a:pPr rtl="1"/>
                      <a:r>
                        <a:rPr lang="fa-IR" sz="1200" dirty="0"/>
                        <a:t>بیشتر سیستماتیک است</a:t>
                      </a:r>
                    </a:p>
                  </a:txBody>
                  <a:tcPr/>
                </a:tc>
                <a:extLst>
                  <a:ext uri="{0D108BD9-81ED-4DB2-BD59-A6C34878D82A}">
                    <a16:rowId xmlns:a16="http://schemas.microsoft.com/office/drawing/2014/main" val="3769538492"/>
                  </a:ext>
                </a:extLst>
              </a:tr>
              <a:tr h="370840">
                <a:tc>
                  <a:txBody>
                    <a:bodyPr/>
                    <a:lstStyle/>
                    <a:p>
                      <a:pPr rtl="1"/>
                      <a:r>
                        <a:rPr lang="fa-IR" sz="1200" dirty="0"/>
                        <a:t>درس پژوهی خیلی جزئی و محدود است</a:t>
                      </a:r>
                    </a:p>
                  </a:txBody>
                  <a:tcPr/>
                </a:tc>
                <a:tc>
                  <a:txBody>
                    <a:bodyPr/>
                    <a:lstStyle/>
                    <a:p>
                      <a:pPr rtl="1"/>
                      <a:r>
                        <a:rPr lang="fa-IR" sz="1200" dirty="0"/>
                        <a:t>اقدام پژوهی گسترده است</a:t>
                      </a:r>
                    </a:p>
                  </a:txBody>
                  <a:tcPr/>
                </a:tc>
                <a:extLst>
                  <a:ext uri="{0D108BD9-81ED-4DB2-BD59-A6C34878D82A}">
                    <a16:rowId xmlns:a16="http://schemas.microsoft.com/office/drawing/2014/main" val="2047257221"/>
                  </a:ext>
                </a:extLst>
              </a:tr>
              <a:tr h="370840">
                <a:tc>
                  <a:txBody>
                    <a:bodyPr/>
                    <a:lstStyle/>
                    <a:p>
                      <a:pPr rtl="1"/>
                      <a:r>
                        <a:rPr lang="fa-IR" sz="1200" dirty="0"/>
                        <a:t>درس پژوهی گروهی است</a:t>
                      </a:r>
                    </a:p>
                  </a:txBody>
                  <a:tcPr/>
                </a:tc>
                <a:tc>
                  <a:txBody>
                    <a:bodyPr/>
                    <a:lstStyle/>
                    <a:p>
                      <a:pPr rtl="1"/>
                      <a:r>
                        <a:rPr lang="fa-IR" sz="1200" dirty="0"/>
                        <a:t>فردی هم می شود</a:t>
                      </a:r>
                      <a:r>
                        <a:rPr lang="fa-IR" sz="1200" baseline="0" dirty="0"/>
                        <a:t> اجرا شود</a:t>
                      </a:r>
                      <a:endParaRPr lang="fa-IR" sz="1200" dirty="0"/>
                    </a:p>
                  </a:txBody>
                  <a:tcPr/>
                </a:tc>
                <a:extLst>
                  <a:ext uri="{0D108BD9-81ED-4DB2-BD59-A6C34878D82A}">
                    <a16:rowId xmlns:a16="http://schemas.microsoft.com/office/drawing/2014/main" val="3455001519"/>
                  </a:ext>
                </a:extLst>
              </a:tr>
              <a:tr h="370840">
                <a:tc>
                  <a:txBody>
                    <a:bodyPr/>
                    <a:lstStyle/>
                    <a:p>
                      <a:pPr rtl="1"/>
                      <a:r>
                        <a:rPr lang="fa-IR" sz="1200" dirty="0"/>
                        <a:t>با طرح درس و راهنمای عمل خاصی است</a:t>
                      </a:r>
                    </a:p>
                  </a:txBody>
                  <a:tcPr/>
                </a:tc>
                <a:tc>
                  <a:txBody>
                    <a:bodyPr/>
                    <a:lstStyle/>
                    <a:p>
                      <a:pPr rtl="1"/>
                      <a:r>
                        <a:rPr lang="fa-IR" sz="1200" dirty="0"/>
                        <a:t>راهنمای عمل خاصی ندارد</a:t>
                      </a:r>
                    </a:p>
                  </a:txBody>
                  <a:tcPr/>
                </a:tc>
                <a:extLst>
                  <a:ext uri="{0D108BD9-81ED-4DB2-BD59-A6C34878D82A}">
                    <a16:rowId xmlns:a16="http://schemas.microsoft.com/office/drawing/2014/main" val="2530420071"/>
                  </a:ext>
                </a:extLst>
              </a:tr>
              <a:tr h="370840">
                <a:tc>
                  <a:txBody>
                    <a:bodyPr/>
                    <a:lstStyle/>
                    <a:p>
                      <a:pPr rtl="1"/>
                      <a:r>
                        <a:rPr lang="fa-IR" sz="1200" dirty="0"/>
                        <a:t>تاکید بر غنی سازی و فرآیند آموزش و یادگیری</a:t>
                      </a:r>
                      <a:r>
                        <a:rPr lang="fa-IR" sz="1200" baseline="0" dirty="0"/>
                        <a:t> است</a:t>
                      </a:r>
                      <a:endParaRPr lang="fa-IR" sz="1200" dirty="0"/>
                    </a:p>
                  </a:txBody>
                  <a:tcPr/>
                </a:tc>
                <a:tc>
                  <a:txBody>
                    <a:bodyPr/>
                    <a:lstStyle/>
                    <a:p>
                      <a:pPr rtl="1"/>
                      <a:r>
                        <a:rPr lang="fa-IR" sz="1200" dirty="0"/>
                        <a:t>شناخت مساله و بهسازی عمل در سازمان های مختلف مورد توجه است</a:t>
                      </a:r>
                    </a:p>
                  </a:txBody>
                  <a:tcPr/>
                </a:tc>
                <a:extLst>
                  <a:ext uri="{0D108BD9-81ED-4DB2-BD59-A6C34878D82A}">
                    <a16:rowId xmlns:a16="http://schemas.microsoft.com/office/drawing/2014/main" val="1955780739"/>
                  </a:ext>
                </a:extLst>
              </a:tr>
              <a:tr h="370840">
                <a:tc>
                  <a:txBody>
                    <a:bodyPr/>
                    <a:lstStyle/>
                    <a:p>
                      <a:pPr rtl="1"/>
                      <a:r>
                        <a:rPr lang="fa-IR" sz="1200" dirty="0"/>
                        <a:t>برنامه درسی مورد توجه است</a:t>
                      </a:r>
                    </a:p>
                  </a:txBody>
                  <a:tcPr/>
                </a:tc>
                <a:tc>
                  <a:txBody>
                    <a:bodyPr/>
                    <a:lstStyle/>
                    <a:p>
                      <a:pPr rtl="1"/>
                      <a:r>
                        <a:rPr lang="fa-IR" sz="1200" dirty="0"/>
                        <a:t>شناخت مساله و کاربرد یافته</a:t>
                      </a:r>
                      <a:r>
                        <a:rPr lang="fa-IR" sz="1200" baseline="0" dirty="0"/>
                        <a:t> در محل مورد توجه است</a:t>
                      </a:r>
                      <a:endParaRPr lang="fa-IR" sz="1200" dirty="0"/>
                    </a:p>
                  </a:txBody>
                  <a:tcPr/>
                </a:tc>
                <a:extLst>
                  <a:ext uri="{0D108BD9-81ED-4DB2-BD59-A6C34878D82A}">
                    <a16:rowId xmlns:a16="http://schemas.microsoft.com/office/drawing/2014/main" val="3384430196"/>
                  </a:ext>
                </a:extLst>
              </a:tr>
              <a:tr h="370840">
                <a:tc>
                  <a:txBody>
                    <a:bodyPr/>
                    <a:lstStyle/>
                    <a:p>
                      <a:pPr rtl="1"/>
                      <a:r>
                        <a:rPr lang="fa-IR" sz="1200" dirty="0"/>
                        <a:t>مبتی بر برنامه درسی است</a:t>
                      </a:r>
                    </a:p>
                  </a:txBody>
                  <a:tcPr/>
                </a:tc>
                <a:tc>
                  <a:txBody>
                    <a:bodyPr/>
                    <a:lstStyle/>
                    <a:p>
                      <a:pPr rtl="1"/>
                      <a:r>
                        <a:rPr lang="fa-IR" sz="1200" dirty="0"/>
                        <a:t>به برنامه</a:t>
                      </a:r>
                      <a:r>
                        <a:rPr lang="fa-IR" sz="1200" baseline="0" dirty="0"/>
                        <a:t> درسی کاری ندارد</a:t>
                      </a:r>
                      <a:endParaRPr lang="fa-IR" sz="1200" dirty="0"/>
                    </a:p>
                  </a:txBody>
                  <a:tcPr/>
                </a:tc>
                <a:extLst>
                  <a:ext uri="{0D108BD9-81ED-4DB2-BD59-A6C34878D82A}">
                    <a16:rowId xmlns:a16="http://schemas.microsoft.com/office/drawing/2014/main" val="2155370636"/>
                  </a:ext>
                </a:extLst>
              </a:tr>
            </a:tbl>
          </a:graphicData>
        </a:graphic>
      </p:graphicFrame>
      <p:sp>
        <p:nvSpPr>
          <p:cNvPr id="6" name="Content Placeholder 2"/>
          <p:cNvSpPr>
            <a:spLocks noGrp="1"/>
          </p:cNvSpPr>
          <p:nvPr>
            <p:ph idx="1"/>
          </p:nvPr>
        </p:nvSpPr>
        <p:spPr>
          <a:xfrm>
            <a:off x="454890" y="516860"/>
            <a:ext cx="8596668" cy="724501"/>
          </a:xfrm>
        </p:spPr>
        <p:txBody>
          <a:bodyPr/>
          <a:lstStyle/>
          <a:p>
            <a:pPr marL="0" indent="0">
              <a:buNone/>
            </a:pPr>
            <a:r>
              <a:rPr lang="fa-IR" sz="2800" b="1" dirty="0">
                <a:solidFill>
                  <a:schemeClr val="accent1">
                    <a:lumMod val="75000"/>
                  </a:schemeClr>
                </a:solidFill>
                <a:cs typeface="2  Bardiya" panose="00000400000000000000" pitchFamily="2" charset="-78"/>
              </a:rPr>
              <a:t>تفاوت اقدام پژوهی و درس پژوهی:</a:t>
            </a:r>
          </a:p>
          <a:p>
            <a:endParaRPr lang="fa-IR" dirty="0"/>
          </a:p>
        </p:txBody>
      </p:sp>
    </p:spTree>
    <p:extLst>
      <p:ext uri="{BB962C8B-B14F-4D97-AF65-F5344CB8AC3E}">
        <p14:creationId xmlns:p14="http://schemas.microsoft.com/office/powerpoint/2010/main" val="4636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6B02-63AE-19AB-847C-984488FA7AA8}"/>
              </a:ext>
            </a:extLst>
          </p:cNvPr>
          <p:cNvSpPr>
            <a:spLocks noGrp="1"/>
          </p:cNvSpPr>
          <p:nvPr>
            <p:ph type="title"/>
          </p:nvPr>
        </p:nvSpPr>
        <p:spPr>
          <a:xfrm>
            <a:off x="4062714" y="222471"/>
            <a:ext cx="5211288" cy="594167"/>
          </a:xfrm>
        </p:spPr>
        <p:txBody>
          <a:bodyPr>
            <a:normAutofit fontScale="90000"/>
          </a:bodyPr>
          <a:lstStyle/>
          <a:p>
            <a:pPr algn="r"/>
            <a:r>
              <a:rPr lang="fa-IR" sz="2800" b="1" dirty="0">
                <a:solidFill>
                  <a:schemeClr val="accent1">
                    <a:lumMod val="75000"/>
                  </a:schemeClr>
                </a:solidFill>
                <a:cs typeface="2  Bardiya" panose="00000400000000000000" pitchFamily="2" charset="-78"/>
              </a:rPr>
              <a:t>شباهت اقدام پژوهی و درس پژوهی:</a:t>
            </a:r>
            <a:br>
              <a:rPr lang="fa-IR" sz="3600" b="1" dirty="0">
                <a:solidFill>
                  <a:schemeClr val="accent1">
                    <a:lumMod val="75000"/>
                  </a:schemeClr>
                </a:solidFill>
                <a:cs typeface="2  Bardiya" panose="00000400000000000000" pitchFamily="2" charset="-78"/>
              </a:rPr>
            </a:br>
            <a:endParaRPr lang="en-US" dirty="0"/>
          </a:p>
        </p:txBody>
      </p:sp>
      <p:sp>
        <p:nvSpPr>
          <p:cNvPr id="3" name="Content Placeholder 2">
            <a:extLst>
              <a:ext uri="{FF2B5EF4-FFF2-40B4-BE49-F238E27FC236}">
                <a16:creationId xmlns:a16="http://schemas.microsoft.com/office/drawing/2014/main" id="{D0152315-5BEB-E379-99FA-B3B3A651C9D1}"/>
              </a:ext>
            </a:extLst>
          </p:cNvPr>
          <p:cNvSpPr>
            <a:spLocks noGrp="1"/>
          </p:cNvSpPr>
          <p:nvPr>
            <p:ph idx="1"/>
          </p:nvPr>
        </p:nvSpPr>
        <p:spPr>
          <a:xfrm>
            <a:off x="677334" y="816639"/>
            <a:ext cx="8596668" cy="5818890"/>
          </a:xfrm>
        </p:spPr>
        <p:txBody>
          <a:bodyPr>
            <a:normAutofit fontScale="92500" lnSpcReduction="10000"/>
          </a:bodyPr>
          <a:lstStyle/>
          <a:p>
            <a:pPr>
              <a:buFont typeface="+mj-lt"/>
              <a:buAutoNum type="arabicPeriod"/>
            </a:pPr>
            <a:r>
              <a:rPr lang="fa-IR" dirty="0">
                <a:solidFill>
                  <a:schemeClr val="tx1">
                    <a:lumMod val="95000"/>
                    <a:lumOff val="5000"/>
                  </a:schemeClr>
                </a:solidFill>
                <a:cs typeface="+mj-cs"/>
              </a:rPr>
              <a:t>هردو به توسعه و پرورش حرفه ای معلمان کمک می کند.</a:t>
            </a:r>
          </a:p>
          <a:p>
            <a:pPr>
              <a:buFont typeface="+mj-lt"/>
              <a:buAutoNum type="arabicPeriod"/>
            </a:pPr>
            <a:r>
              <a:rPr lang="fa-IR" dirty="0">
                <a:solidFill>
                  <a:schemeClr val="tx1">
                    <a:lumMod val="95000"/>
                    <a:lumOff val="5000"/>
                  </a:schemeClr>
                </a:solidFill>
                <a:cs typeface="+mj-cs"/>
              </a:rPr>
              <a:t>هردو مشارکتی است.</a:t>
            </a:r>
          </a:p>
          <a:p>
            <a:pPr>
              <a:buFont typeface="+mj-lt"/>
              <a:buAutoNum type="arabicPeriod"/>
            </a:pPr>
            <a:r>
              <a:rPr lang="fa-IR" dirty="0">
                <a:solidFill>
                  <a:schemeClr val="tx1">
                    <a:lumMod val="95000"/>
                    <a:lumOff val="5000"/>
                  </a:schemeClr>
                </a:solidFill>
                <a:cs typeface="+mj-cs"/>
              </a:rPr>
              <a:t>هردو گروهی است.</a:t>
            </a:r>
          </a:p>
          <a:p>
            <a:pPr>
              <a:buFont typeface="+mj-lt"/>
              <a:buAutoNum type="arabicPeriod"/>
            </a:pPr>
            <a:r>
              <a:rPr lang="fa-IR" dirty="0">
                <a:solidFill>
                  <a:schemeClr val="tx1">
                    <a:lumMod val="95000"/>
                    <a:lumOff val="5000"/>
                  </a:schemeClr>
                </a:solidFill>
                <a:cs typeface="+mj-cs"/>
              </a:rPr>
              <a:t>هردو گردشی است.</a:t>
            </a:r>
          </a:p>
          <a:p>
            <a:pPr>
              <a:buFont typeface="+mj-lt"/>
              <a:buAutoNum type="arabicPeriod"/>
            </a:pPr>
            <a:r>
              <a:rPr lang="fa-IR" dirty="0">
                <a:solidFill>
                  <a:schemeClr val="tx1">
                    <a:lumMod val="95000"/>
                    <a:lumOff val="5000"/>
                  </a:schemeClr>
                </a:solidFill>
                <a:cs typeface="+mj-cs"/>
              </a:rPr>
              <a:t>هردو توسط معلم شروع می شود.</a:t>
            </a:r>
          </a:p>
          <a:p>
            <a:pPr>
              <a:buFont typeface="+mj-lt"/>
              <a:buAutoNum type="arabicPeriod"/>
            </a:pPr>
            <a:r>
              <a:rPr lang="fa-IR" dirty="0">
                <a:solidFill>
                  <a:schemeClr val="tx1">
                    <a:lumMod val="95000"/>
                    <a:lumOff val="5000"/>
                  </a:schemeClr>
                </a:solidFill>
                <a:cs typeface="+mj-cs"/>
              </a:rPr>
              <a:t>هردو پژوهشی است با سوال و مساله ای شروع می شود.</a:t>
            </a:r>
          </a:p>
          <a:p>
            <a:pPr>
              <a:buFont typeface="+mj-lt"/>
              <a:buAutoNum type="arabicPeriod"/>
            </a:pPr>
            <a:r>
              <a:rPr lang="fa-IR" dirty="0">
                <a:solidFill>
                  <a:schemeClr val="tx1">
                    <a:lumMod val="95000"/>
                    <a:lumOff val="5000"/>
                  </a:schemeClr>
                </a:solidFill>
                <a:cs typeface="+mj-cs"/>
              </a:rPr>
              <a:t>هردو به ترویج و گسترش علم کمک می کند.</a:t>
            </a:r>
          </a:p>
          <a:p>
            <a:pPr>
              <a:buFont typeface="+mj-lt"/>
              <a:buAutoNum type="arabicPeriod"/>
            </a:pPr>
            <a:r>
              <a:rPr lang="fa-IR" dirty="0">
                <a:solidFill>
                  <a:schemeClr val="tx1">
                    <a:lumMod val="95000"/>
                    <a:lumOff val="5000"/>
                  </a:schemeClr>
                </a:solidFill>
                <a:cs typeface="+mj-cs"/>
              </a:rPr>
              <a:t>هردو معلم تازه کار و با سابقه را در کنار هم برای هم آموزی و از دگر آموزی دعوت می کند.</a:t>
            </a:r>
          </a:p>
          <a:p>
            <a:pPr>
              <a:buFont typeface="+mj-lt"/>
              <a:buAutoNum type="arabicPeriod"/>
            </a:pPr>
            <a:r>
              <a:rPr lang="fa-IR" dirty="0">
                <a:solidFill>
                  <a:schemeClr val="tx1">
                    <a:lumMod val="95000"/>
                    <a:lumOff val="5000"/>
                  </a:schemeClr>
                </a:solidFill>
                <a:cs typeface="+mj-cs"/>
              </a:rPr>
              <a:t>هر دو نیازمند انتقادی فعال و متفکرانه است.</a:t>
            </a:r>
          </a:p>
          <a:p>
            <a:pPr>
              <a:buFont typeface="+mj-lt"/>
              <a:buAutoNum type="arabicPeriod"/>
            </a:pPr>
            <a:r>
              <a:rPr lang="fa-IR" dirty="0">
                <a:solidFill>
                  <a:schemeClr val="tx1">
                    <a:lumMod val="95000"/>
                    <a:lumOff val="5000"/>
                  </a:schemeClr>
                </a:solidFill>
                <a:cs typeface="+mj-cs"/>
              </a:rPr>
              <a:t>در هر دو زمان و نتیجه مهم است.</a:t>
            </a:r>
          </a:p>
          <a:p>
            <a:pPr>
              <a:buFont typeface="+mj-lt"/>
              <a:buAutoNum type="arabicPeriod"/>
            </a:pPr>
            <a:r>
              <a:rPr lang="fa-IR" dirty="0">
                <a:solidFill>
                  <a:schemeClr val="tx1">
                    <a:lumMod val="95000"/>
                    <a:lumOff val="5000"/>
                  </a:schemeClr>
                </a:solidFill>
                <a:cs typeface="+mj-cs"/>
              </a:rPr>
              <a:t>هر دو تمرکز در مسائل واقعی مدرسه و کلاس است.</a:t>
            </a:r>
          </a:p>
          <a:p>
            <a:pPr>
              <a:buFont typeface="+mj-lt"/>
              <a:buAutoNum type="arabicPeriod"/>
            </a:pPr>
            <a:r>
              <a:rPr lang="fa-IR" dirty="0">
                <a:solidFill>
                  <a:schemeClr val="tx1">
                    <a:lumMod val="95000"/>
                    <a:lumOff val="5000"/>
                  </a:schemeClr>
                </a:solidFill>
                <a:cs typeface="+mj-cs"/>
              </a:rPr>
              <a:t>هردو کاربرد یافته و نتایج در عمل بکارگرفته می شود.</a:t>
            </a:r>
          </a:p>
          <a:p>
            <a:pPr>
              <a:buFont typeface="+mj-lt"/>
              <a:buAutoNum type="arabicPeriod"/>
            </a:pPr>
            <a:r>
              <a:rPr lang="fa-IR" dirty="0">
                <a:solidFill>
                  <a:schemeClr val="tx1">
                    <a:lumMod val="95000"/>
                    <a:lumOff val="5000"/>
                  </a:schemeClr>
                </a:solidFill>
                <a:cs typeface="+mj-cs"/>
              </a:rPr>
              <a:t>هردو به تفکر به مسائل واقعی مبتلا به تدریس می پردازد.</a:t>
            </a:r>
          </a:p>
          <a:p>
            <a:pPr>
              <a:buFont typeface="+mj-lt"/>
              <a:buAutoNum type="arabicPeriod"/>
            </a:pPr>
            <a:r>
              <a:rPr lang="fa-IR" dirty="0">
                <a:solidFill>
                  <a:schemeClr val="tx1">
                    <a:lumMod val="95000"/>
                    <a:lumOff val="5000"/>
                  </a:schemeClr>
                </a:solidFill>
                <a:cs typeface="+mj-cs"/>
              </a:rPr>
              <a:t>هردو به موجب یادگیری بهتر اقدام پژوه و تدریس پژوه می شود.</a:t>
            </a:r>
          </a:p>
          <a:p>
            <a:pPr>
              <a:buFont typeface="+mj-lt"/>
              <a:buAutoNum type="arabicPeriod"/>
            </a:pPr>
            <a:r>
              <a:rPr lang="fa-IR" dirty="0">
                <a:solidFill>
                  <a:schemeClr val="tx1">
                    <a:lumMod val="95000"/>
                    <a:lumOff val="5000"/>
                  </a:schemeClr>
                </a:solidFill>
                <a:cs typeface="+mj-cs"/>
              </a:rPr>
              <a:t>هردو کاربردی و فرآیند محور است.</a:t>
            </a:r>
          </a:p>
          <a:p>
            <a:pPr>
              <a:buFont typeface="+mj-lt"/>
              <a:buAutoNum type="arabicPeriod"/>
            </a:pPr>
            <a:r>
              <a:rPr lang="fa-IR" dirty="0">
                <a:solidFill>
                  <a:schemeClr val="tx1">
                    <a:lumMod val="95000"/>
                    <a:lumOff val="5000"/>
                  </a:schemeClr>
                </a:solidFill>
                <a:cs typeface="+mj-cs"/>
              </a:rPr>
              <a:t>یادگیری در هر دو مورد توجه است.</a:t>
            </a:r>
          </a:p>
          <a:p>
            <a:endParaRPr lang="en-US" dirty="0"/>
          </a:p>
        </p:txBody>
      </p:sp>
      <p:pic>
        <p:nvPicPr>
          <p:cNvPr id="4" name="Picture 3" descr="D:\Pictures\logo\logo final-500.png">
            <a:hlinkClick r:id="rId2" action="ppaction://hlinksldjump"/>
            <a:extLst>
              <a:ext uri="{FF2B5EF4-FFF2-40B4-BE49-F238E27FC236}">
                <a16:creationId xmlns:a16="http://schemas.microsoft.com/office/drawing/2014/main" id="{A14FCAB8-06B1-1803-3BD9-0D2BE2E8D28E}"/>
              </a:ext>
            </a:extLst>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52566" y="4909461"/>
            <a:ext cx="2271310" cy="1858576"/>
          </a:xfrm>
          <a:prstGeom prst="rect">
            <a:avLst/>
          </a:prstGeom>
          <a:noFill/>
          <a:ln>
            <a:noFill/>
          </a:ln>
        </p:spPr>
      </p:pic>
    </p:spTree>
    <p:extLst>
      <p:ext uri="{BB962C8B-B14F-4D97-AF65-F5344CB8AC3E}">
        <p14:creationId xmlns:p14="http://schemas.microsoft.com/office/powerpoint/2010/main" val="33727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61810" y="1103587"/>
            <a:ext cx="4154911" cy="5595002"/>
          </a:xfrm>
          <a:prstGeom prst="rect">
            <a:avLst/>
          </a:prstGeom>
        </p:spPr>
        <p:txBody>
          <a:bodyPr vert="horz" lIns="91440" tIns="45720" rIns="91440" bIns="45720" rtlCol="0">
            <a:normAutofit fontScale="9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b="1" dirty="0">
                <a:solidFill>
                  <a:schemeClr val="accent1">
                    <a:lumMod val="75000"/>
                  </a:schemeClr>
                </a:solidFill>
                <a:cs typeface="2  Bardiya" panose="00000400000000000000" pitchFamily="2" charset="-78"/>
              </a:rPr>
              <a:t>فرم درس پژوهی:</a:t>
            </a:r>
          </a:p>
          <a:p>
            <a:pPr marL="0" indent="0">
              <a:buNone/>
            </a:pPr>
            <a:r>
              <a:rPr lang="fa-IR" b="1" dirty="0">
                <a:solidFill>
                  <a:schemeClr val="accent1">
                    <a:lumMod val="75000"/>
                  </a:schemeClr>
                </a:solidFill>
                <a:cs typeface="+mj-cs"/>
              </a:rPr>
              <a:t>موضوع درس پژوهی:</a:t>
            </a:r>
          </a:p>
          <a:p>
            <a:pPr marL="0" indent="0">
              <a:buNone/>
            </a:pPr>
            <a:endParaRPr lang="fa-IR" sz="1600" b="1" dirty="0">
              <a:solidFill>
                <a:schemeClr val="accent1">
                  <a:lumMod val="75000"/>
                </a:schemeClr>
              </a:solidFill>
              <a:cs typeface="+mj-cs"/>
            </a:endParaRPr>
          </a:p>
          <a:p>
            <a:pPr marL="0" indent="0">
              <a:buNone/>
            </a:pPr>
            <a:endParaRPr lang="fa-IR" sz="1600" b="1" dirty="0">
              <a:solidFill>
                <a:schemeClr val="accent1">
                  <a:lumMod val="75000"/>
                </a:schemeClr>
              </a:solidFill>
              <a:cs typeface="+mj-cs"/>
            </a:endParaRPr>
          </a:p>
          <a:p>
            <a:pPr marL="0" indent="0">
              <a:buNone/>
            </a:pPr>
            <a:endParaRPr lang="fa-IR" sz="1600" b="1" dirty="0">
              <a:solidFill>
                <a:schemeClr val="accent1">
                  <a:lumMod val="75000"/>
                </a:schemeClr>
              </a:solidFill>
              <a:cs typeface="+mj-cs"/>
            </a:endParaRPr>
          </a:p>
          <a:p>
            <a:pPr marL="0" indent="0">
              <a:buNone/>
            </a:pPr>
            <a:r>
              <a:rPr lang="fa-IR" sz="2000" b="1" dirty="0">
                <a:solidFill>
                  <a:schemeClr val="accent1">
                    <a:lumMod val="75000"/>
                  </a:schemeClr>
                </a:solidFill>
                <a:cs typeface="2  Bardiya" panose="00000400000000000000" pitchFamily="2" charset="-78"/>
              </a:rPr>
              <a:t>تبیین ضرورت و اهمیت موضوع:</a:t>
            </a:r>
          </a:p>
          <a:p>
            <a:pPr marL="0" indent="0">
              <a:buNone/>
            </a:pPr>
            <a:r>
              <a:rPr lang="fa-IR" sz="1200" b="1" dirty="0">
                <a:solidFill>
                  <a:schemeClr val="accent1">
                    <a:lumMod val="75000"/>
                  </a:schemeClr>
                </a:solidFill>
              </a:rPr>
              <a:t>طراحی: </a:t>
            </a:r>
            <a:r>
              <a:rPr lang="fa-IR" sz="1300" dirty="0"/>
              <a:t>نوشتن سناریو</a:t>
            </a:r>
          </a:p>
          <a:p>
            <a:pPr marL="0" indent="0">
              <a:buNone/>
            </a:pPr>
            <a:endParaRPr lang="fa-IR" sz="1200" dirty="0">
              <a:solidFill>
                <a:schemeClr val="accent1">
                  <a:lumMod val="75000"/>
                </a:schemeClr>
              </a:solidFill>
            </a:endParaRPr>
          </a:p>
          <a:p>
            <a:pPr marL="0" indent="0">
              <a:buNone/>
            </a:pPr>
            <a:endParaRPr lang="fa-IR" sz="1200" dirty="0">
              <a:solidFill>
                <a:schemeClr val="accent1">
                  <a:lumMod val="75000"/>
                </a:schemeClr>
              </a:solidFill>
            </a:endParaRPr>
          </a:p>
          <a:p>
            <a:pPr marL="0" indent="0">
              <a:buNone/>
            </a:pPr>
            <a:r>
              <a:rPr lang="fa-IR" sz="1200" b="1" dirty="0">
                <a:solidFill>
                  <a:schemeClr val="accent1">
                    <a:lumMod val="75000"/>
                  </a:schemeClr>
                </a:solidFill>
              </a:rPr>
              <a:t>عمل:</a:t>
            </a:r>
            <a:r>
              <a:rPr lang="fa-IR" sz="1200" b="1" dirty="0"/>
              <a:t> </a:t>
            </a:r>
            <a:r>
              <a:rPr lang="fa-IR" sz="1300" dirty="0"/>
              <a:t>انجام وظیفه یا اجرای نقشه</a:t>
            </a:r>
          </a:p>
          <a:p>
            <a:pPr marL="0" indent="0">
              <a:buNone/>
            </a:pPr>
            <a:endParaRPr lang="fa-IR" sz="1200" dirty="0"/>
          </a:p>
          <a:p>
            <a:pPr marL="0" indent="0">
              <a:buNone/>
            </a:pPr>
            <a:endParaRPr lang="fa-IR" sz="1200" dirty="0"/>
          </a:p>
          <a:p>
            <a:pPr marL="0" indent="0">
              <a:buNone/>
            </a:pPr>
            <a:r>
              <a:rPr lang="fa-IR" sz="2000" b="1" dirty="0">
                <a:solidFill>
                  <a:schemeClr val="accent1">
                    <a:lumMod val="75000"/>
                  </a:schemeClr>
                </a:solidFill>
                <a:cs typeface="2  Bardiya" panose="00000400000000000000" pitchFamily="2" charset="-78"/>
              </a:rPr>
              <a:t>معلم اجرای طرح درس مشاهده گرها: </a:t>
            </a:r>
          </a:p>
          <a:p>
            <a:pPr>
              <a:buFont typeface="Arial" panose="020B0604020202020204" pitchFamily="34" charset="0"/>
              <a:buChar char="•"/>
            </a:pPr>
            <a:r>
              <a:rPr lang="fa-IR" sz="1300" dirty="0"/>
              <a:t>ضبط ویدیوی فعالیت کلاس</a:t>
            </a:r>
          </a:p>
          <a:p>
            <a:pPr>
              <a:buFont typeface="Arial" panose="020B0604020202020204" pitchFamily="34" charset="0"/>
              <a:buChar char="•"/>
            </a:pPr>
            <a:r>
              <a:rPr lang="fa-IR" sz="1300" dirty="0"/>
              <a:t>ارزیابی فرآیند آموزشی و یادگیری</a:t>
            </a:r>
          </a:p>
          <a:p>
            <a:pPr>
              <a:buFont typeface="Arial" panose="020B0604020202020204" pitchFamily="34" charset="0"/>
              <a:buChar char="•"/>
            </a:pPr>
            <a:r>
              <a:rPr lang="fa-IR" sz="1300" dirty="0"/>
              <a:t>مشاهده مدیریت کلاس درس</a:t>
            </a:r>
          </a:p>
          <a:p>
            <a:pPr>
              <a:buFont typeface="Arial" panose="020B0604020202020204" pitchFamily="34" charset="0"/>
              <a:buChar char="•"/>
            </a:pPr>
            <a:r>
              <a:rPr lang="fa-IR" sz="1300" dirty="0"/>
              <a:t>زیر نظر گرفتن تعامل دبیر با دانش آموزان خاص</a:t>
            </a:r>
          </a:p>
          <a:p>
            <a:pPr>
              <a:buFont typeface="Arial" panose="020B0604020202020204" pitchFamily="34" charset="0"/>
              <a:buChar char="•"/>
            </a:pPr>
            <a:r>
              <a:rPr lang="fa-IR" sz="1300" dirty="0"/>
              <a:t>مشاهده تعامل دانش آموزان در گروه های یادگیری کوچک</a:t>
            </a:r>
          </a:p>
          <a:p>
            <a:pPr marL="0" indent="0">
              <a:buNone/>
            </a:pPr>
            <a:endParaRPr lang="fa-IR" sz="1200" dirty="0"/>
          </a:p>
          <a:p>
            <a:pPr marL="0" indent="0">
              <a:buNone/>
            </a:pPr>
            <a:endParaRPr lang="fa-IR" sz="1200" dirty="0">
              <a:solidFill>
                <a:schemeClr val="accent1">
                  <a:lumMod val="75000"/>
                </a:schemeClr>
              </a:solidFill>
            </a:endParaRPr>
          </a:p>
          <a:p>
            <a:pPr marL="0" indent="0">
              <a:buNone/>
            </a:pPr>
            <a:endParaRPr lang="fa-IR" sz="1600" b="1" dirty="0">
              <a:solidFill>
                <a:schemeClr val="accent1">
                  <a:lumMod val="75000"/>
                </a:schemeClr>
              </a:solidFill>
              <a:cs typeface="+mj-cs"/>
            </a:endParaRPr>
          </a:p>
        </p:txBody>
      </p:sp>
      <p:sp>
        <p:nvSpPr>
          <p:cNvPr id="2" name="Rectangle 1"/>
          <p:cNvSpPr/>
          <p:nvPr/>
        </p:nvSpPr>
        <p:spPr>
          <a:xfrm>
            <a:off x="297993" y="2347350"/>
            <a:ext cx="4876800" cy="2185214"/>
          </a:xfrm>
          <a:prstGeom prst="rect">
            <a:avLst/>
          </a:prstGeom>
        </p:spPr>
        <p:txBody>
          <a:bodyPr wrap="square">
            <a:spAutoFit/>
          </a:bodyPr>
          <a:lstStyle/>
          <a:p>
            <a:pPr algn="r"/>
            <a:r>
              <a:rPr lang="fa-IR" sz="2000" b="1" dirty="0">
                <a:solidFill>
                  <a:schemeClr val="accent1">
                    <a:lumMod val="75000"/>
                  </a:schemeClr>
                </a:solidFill>
                <a:cs typeface="2  Bardiya" panose="00000400000000000000" pitchFamily="2" charset="-78"/>
              </a:rPr>
              <a:t>ارزیابی:</a:t>
            </a:r>
            <a:endParaRPr lang="fa-IR" sz="2000" b="1" dirty="0"/>
          </a:p>
          <a:p>
            <a:pPr algn="r"/>
            <a:r>
              <a:rPr lang="fa-IR" sz="1200" dirty="0">
                <a:solidFill>
                  <a:schemeClr val="bg2">
                    <a:lumMod val="50000"/>
                  </a:schemeClr>
                </a:solidFill>
              </a:rPr>
              <a:t>خلاصه بحث و گفتگو و هم فکری دبیر با مشاهده گران:</a:t>
            </a:r>
          </a:p>
          <a:p>
            <a:pPr algn="r">
              <a:lnSpc>
                <a:spcPct val="150000"/>
              </a:lnSpc>
            </a:pPr>
            <a:r>
              <a:rPr lang="fa-IR" sz="1200" dirty="0">
                <a:solidFill>
                  <a:schemeClr val="bg2">
                    <a:lumMod val="50000"/>
                  </a:schemeClr>
                </a:solidFill>
              </a:rPr>
              <a:t>(موضوع،ابزار استفاده شده،روش ها،مسائل مطرح شده،جزئیات تعامل بین معلم و دانش آموز و دانش آموز باهم)</a:t>
            </a:r>
          </a:p>
          <a:p>
            <a:pPr algn="r">
              <a:lnSpc>
                <a:spcPct val="150000"/>
              </a:lnSpc>
            </a:pPr>
            <a:endParaRPr lang="fa-IR" sz="1200" dirty="0">
              <a:solidFill>
                <a:schemeClr val="bg2">
                  <a:lumMod val="50000"/>
                </a:schemeClr>
              </a:solidFill>
            </a:endParaRPr>
          </a:p>
          <a:p>
            <a:pPr algn="r"/>
            <a:r>
              <a:rPr lang="fa-IR" sz="2000" b="1" dirty="0">
                <a:solidFill>
                  <a:schemeClr val="accent1">
                    <a:lumMod val="75000"/>
                  </a:schemeClr>
                </a:solidFill>
                <a:cs typeface="2  Bardiya" panose="00000400000000000000" pitchFamily="2" charset="-78"/>
              </a:rPr>
              <a:t>بازبینی و یادگیری:</a:t>
            </a:r>
          </a:p>
          <a:p>
            <a:pPr algn="r"/>
            <a:r>
              <a:rPr lang="fa-IR" sz="1200" dirty="0">
                <a:solidFill>
                  <a:schemeClr val="bg2">
                    <a:lumMod val="50000"/>
                  </a:schemeClr>
                </a:solidFill>
              </a:rPr>
              <a:t>(پیشنهاد عمومی-اختصاصی و طراحی گام های بعدی)</a:t>
            </a:r>
          </a:p>
          <a:p>
            <a:pPr algn="r">
              <a:lnSpc>
                <a:spcPct val="150000"/>
              </a:lnSpc>
            </a:pPr>
            <a:endParaRPr lang="fa-IR" sz="1200" dirty="0">
              <a:solidFill>
                <a:schemeClr val="bg2">
                  <a:lumMod val="50000"/>
                </a:schemeClr>
              </a:solidFill>
              <a:cs typeface="2  Bardiya" panose="00000400000000000000" pitchFamily="2" charset="-78"/>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pic>
        <p:nvPicPr>
          <p:cNvPr id="7" name="Picture 6" descr="C:\Users\Mostajabian\Desktop\55555---2.jpg"/>
          <p:cNvPicPr/>
          <p:nvPr/>
        </p:nvPicPr>
        <p:blipFill>
          <a:blip r:embed="rId4"/>
          <a:srcRect/>
          <a:stretch>
            <a:fillRect/>
          </a:stretch>
        </p:blipFill>
        <p:spPr bwMode="auto">
          <a:xfrm>
            <a:off x="166194" y="181325"/>
            <a:ext cx="9103929" cy="790575"/>
          </a:xfrm>
          <a:prstGeom prst="rect">
            <a:avLst/>
          </a:prstGeom>
          <a:noFill/>
          <a:ln w="9525">
            <a:noFill/>
            <a:miter lim="800000"/>
            <a:headEnd/>
            <a:tailEnd/>
          </a:ln>
        </p:spPr>
      </p:pic>
    </p:spTree>
    <p:extLst>
      <p:ext uri="{BB962C8B-B14F-4D97-AF65-F5344CB8AC3E}">
        <p14:creationId xmlns:p14="http://schemas.microsoft.com/office/powerpoint/2010/main" val="8499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2" end="12"/>
                                            </p:txEl>
                                          </p:spTgt>
                                        </p:tgtEl>
                                        <p:attrNameLst>
                                          <p:attrName>style.visibility</p:attrName>
                                        </p:attrNameLst>
                                      </p:cBhvr>
                                      <p:to>
                                        <p:strVal val="visible"/>
                                      </p:to>
                                    </p:set>
                                    <p:animEffect transition="in" filter="fade">
                                      <p:cBhvr>
                                        <p:cTn id="24" dur="500"/>
                                        <p:tgtEl>
                                          <p:spTgt spid="5">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animEffect transition="in" filter="fade">
                                      <p:cBhvr>
                                        <p:cTn id="27" dur="500"/>
                                        <p:tgtEl>
                                          <p:spTgt spid="5">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4" end="14"/>
                                            </p:txEl>
                                          </p:spTgt>
                                        </p:tgtEl>
                                        <p:attrNameLst>
                                          <p:attrName>style.visibility</p:attrName>
                                        </p:attrNameLst>
                                      </p:cBhvr>
                                      <p:to>
                                        <p:strVal val="visible"/>
                                      </p:to>
                                    </p:set>
                                    <p:animEffect transition="in" filter="fade">
                                      <p:cBhvr>
                                        <p:cTn id="30" dur="500"/>
                                        <p:tgtEl>
                                          <p:spTgt spid="5">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animEffect transition="in" filter="fade">
                                      <p:cBhvr>
                                        <p:cTn id="33" dur="500"/>
                                        <p:tgtEl>
                                          <p:spTgt spid="5">
                                            <p:txEl>
                                              <p:pRg st="15" end="1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6" end="16"/>
                                            </p:txEl>
                                          </p:spTgt>
                                        </p:tgtEl>
                                        <p:attrNameLst>
                                          <p:attrName>style.visibility</p:attrName>
                                        </p:attrNameLst>
                                      </p:cBhvr>
                                      <p:to>
                                        <p:strVal val="visible"/>
                                      </p:to>
                                    </p:set>
                                    <p:animEffect transition="in" filter="fade">
                                      <p:cBhvr>
                                        <p:cTn id="36" dur="500"/>
                                        <p:tgtEl>
                                          <p:spTgt spid="5">
                                            <p:txEl>
                                              <p:pRg st="16" end="1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animEffect transition="in" filter="fade">
                                      <p:cBhvr>
                                        <p:cTn id="39" dur="500"/>
                                        <p:tgtEl>
                                          <p:spTgt spid="5">
                                            <p:txEl>
                                              <p:pRg st="17" end="1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fade">
                                      <p:cBhvr>
                                        <p:cTn id="44" dur="500"/>
                                        <p:tgtEl>
                                          <p:spTgt spid="2">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fade">
                                      <p:cBhvr>
                                        <p:cTn id="47" dur="500"/>
                                        <p:tgtEl>
                                          <p:spTgt spid="2">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fade">
                                      <p:cBhvr>
                                        <p:cTn id="50" dur="500"/>
                                        <p:tgtEl>
                                          <p:spTgt spid="2">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fade">
                                      <p:cBhvr>
                                        <p:cTn id="53" dur="500"/>
                                        <p:tgtEl>
                                          <p:spTgt spid="2">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083" y="2262469"/>
            <a:ext cx="8269356" cy="918053"/>
          </a:xfrm>
        </p:spPr>
        <p:txBody>
          <a:bodyPr>
            <a:noAutofit/>
          </a:bodyPr>
          <a:lstStyle/>
          <a:p>
            <a:pPr marL="0" indent="0">
              <a:buNone/>
            </a:pPr>
            <a:r>
              <a:rPr lang="ar-SA" sz="13000" dirty="0">
                <a:ln w="0"/>
                <a:solidFill>
                  <a:schemeClr val="accent1"/>
                </a:solidFill>
                <a:effectLst>
                  <a:outerShdw blurRad="63500" sx="102000" sy="102000" algn="ctr" rotWithShape="0">
                    <a:prstClr val="black">
                      <a:alpha val="40000"/>
                    </a:prstClr>
                  </a:outerShdw>
                  <a:reflection blurRad="6350" stA="55000" endA="300" endPos="45500" dir="5400000" sy="-100000" algn="bl" rotWithShape="0"/>
                </a:effectLst>
                <a:cs typeface="2  Bardiya" panose="00000400000000000000" pitchFamily="2" charset="-78"/>
              </a:rPr>
              <a:t>هدایت تحول</a:t>
            </a:r>
            <a:endParaRPr lang="en-US" sz="13000" dirty="0">
              <a:ln w="0"/>
              <a:solidFill>
                <a:schemeClr val="accent1"/>
              </a:solidFill>
              <a:effectLst>
                <a:outerShdw blurRad="63500" sx="102000" sy="102000" algn="ctr" rotWithShape="0">
                  <a:prstClr val="black">
                    <a:alpha val="40000"/>
                  </a:prstClr>
                </a:outerShdw>
                <a:reflection blurRad="6350" stA="55000" endA="300" endPos="45500" dir="5400000" sy="-100000" algn="bl" rotWithShape="0"/>
              </a:effectLst>
              <a:cs typeface="2  Bardiya" panose="00000400000000000000" pitchFamily="2" charset="-78"/>
            </a:endParaRPr>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25333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descr="D:\Pictures\logo\logo final-500.png"/>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grpSp>
        <p:nvGrpSpPr>
          <p:cNvPr id="11" name="Group 10"/>
          <p:cNvGrpSpPr/>
          <p:nvPr/>
        </p:nvGrpSpPr>
        <p:grpSpPr>
          <a:xfrm>
            <a:off x="3581922" y="569018"/>
            <a:ext cx="2786436" cy="5596474"/>
            <a:chOff x="6581781" y="545909"/>
            <a:chExt cx="2786436" cy="5596474"/>
          </a:xfrm>
        </p:grpSpPr>
        <p:sp>
          <p:nvSpPr>
            <p:cNvPr id="12" name="Right Triangle 11"/>
            <p:cNvSpPr/>
            <p:nvPr/>
          </p:nvSpPr>
          <p:spPr>
            <a:xfrm flipH="1">
              <a:off x="6593035" y="545909"/>
              <a:ext cx="2628569" cy="844023"/>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39" name="Right Triangle 38"/>
            <p:cNvSpPr/>
            <p:nvPr/>
          </p:nvSpPr>
          <p:spPr>
            <a:xfrm flipH="1">
              <a:off x="6596750" y="1504625"/>
              <a:ext cx="2628569" cy="721312"/>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0" name="Right Triangle 39"/>
            <p:cNvSpPr/>
            <p:nvPr/>
          </p:nvSpPr>
          <p:spPr>
            <a:xfrm flipH="1">
              <a:off x="6596750" y="3312670"/>
              <a:ext cx="2628569" cy="877612"/>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5" name="Right Triangle 44"/>
            <p:cNvSpPr/>
            <p:nvPr/>
          </p:nvSpPr>
          <p:spPr>
            <a:xfrm flipH="1">
              <a:off x="6596750" y="4358080"/>
              <a:ext cx="2628569" cy="805515"/>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6" name="Right Triangle 45"/>
            <p:cNvSpPr/>
            <p:nvPr/>
          </p:nvSpPr>
          <p:spPr>
            <a:xfrm flipH="1">
              <a:off x="6596749" y="5246275"/>
              <a:ext cx="2628569" cy="896108"/>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1" name="Right Triangle 40"/>
            <p:cNvSpPr/>
            <p:nvPr/>
          </p:nvSpPr>
          <p:spPr>
            <a:xfrm flipH="1">
              <a:off x="6581781" y="2312920"/>
              <a:ext cx="2628569" cy="847366"/>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26" name="Rectangle 25">
              <a:hlinkClick r:id="rId3" action="ppaction://hlinksldjump"/>
            </p:cNvPr>
            <p:cNvSpPr/>
            <p:nvPr/>
          </p:nvSpPr>
          <p:spPr>
            <a:xfrm>
              <a:off x="7772632" y="2649299"/>
              <a:ext cx="1538656" cy="523220"/>
            </a:xfrm>
            <a:prstGeom prst="rect">
              <a:avLst/>
            </a:prstGeom>
          </p:spPr>
          <p:txBody>
            <a:bodyPr wrap="square">
              <a:spAutoFit/>
            </a:bodyPr>
            <a:lstStyle/>
            <a:p>
              <a:pPr algn="ctr"/>
              <a:r>
                <a:rPr lang="fa-IR" sz="1400" b="1" dirty="0">
                  <a:solidFill>
                    <a:schemeClr val="accent1">
                      <a:lumMod val="50000"/>
                    </a:schemeClr>
                  </a:solidFill>
                  <a:cs typeface="2  Bardiya" panose="00000400000000000000" pitchFamily="2" charset="-78"/>
                </a:rPr>
                <a:t>تفاوت اقدام پژوهی و درس پژوهی</a:t>
              </a:r>
              <a:endParaRPr lang="fa-IR" sz="1400" dirty="0">
                <a:solidFill>
                  <a:schemeClr val="accent1">
                    <a:lumMod val="50000"/>
                  </a:schemeClr>
                </a:solidFill>
              </a:endParaRPr>
            </a:p>
          </p:txBody>
        </p:sp>
        <p:sp>
          <p:nvSpPr>
            <p:cNvPr id="27" name="Rectangle 26">
              <a:hlinkClick r:id="rId4" action="ppaction://hlinksldjump"/>
            </p:cNvPr>
            <p:cNvSpPr/>
            <p:nvPr/>
          </p:nvSpPr>
          <p:spPr>
            <a:xfrm>
              <a:off x="7715703" y="3669743"/>
              <a:ext cx="1652514" cy="523220"/>
            </a:xfrm>
            <a:prstGeom prst="rect">
              <a:avLst/>
            </a:prstGeom>
          </p:spPr>
          <p:txBody>
            <a:bodyPr wrap="square">
              <a:spAutoFit/>
            </a:bodyPr>
            <a:lstStyle/>
            <a:p>
              <a:pPr algn="ctr"/>
              <a:r>
                <a:rPr lang="fa-IR" sz="1400" b="1" dirty="0">
                  <a:solidFill>
                    <a:schemeClr val="accent1">
                      <a:lumMod val="50000"/>
                    </a:schemeClr>
                  </a:solidFill>
                  <a:cs typeface="2  Bardiya" panose="00000400000000000000" pitchFamily="2" charset="-78"/>
                </a:rPr>
                <a:t>شباهت اقدام پژوهی و درس پژوهی</a:t>
              </a:r>
              <a:endParaRPr lang="fa-IR" sz="1400" dirty="0">
                <a:solidFill>
                  <a:schemeClr val="accent1">
                    <a:lumMod val="50000"/>
                  </a:schemeClr>
                </a:solidFill>
              </a:endParaRPr>
            </a:p>
          </p:txBody>
        </p:sp>
        <p:sp>
          <p:nvSpPr>
            <p:cNvPr id="54" name="Rectangle 53">
              <a:hlinkClick r:id="rId5" action="ppaction://hlinksldjump"/>
            </p:cNvPr>
            <p:cNvSpPr/>
            <p:nvPr/>
          </p:nvSpPr>
          <p:spPr>
            <a:xfrm>
              <a:off x="8090072" y="4658952"/>
              <a:ext cx="1135247"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فرم اقدام پژوهی</a:t>
              </a:r>
              <a:endParaRPr lang="fa-IR" sz="1400" dirty="0">
                <a:solidFill>
                  <a:schemeClr val="accent1">
                    <a:lumMod val="50000"/>
                  </a:schemeClr>
                </a:solidFill>
              </a:endParaRPr>
            </a:p>
          </p:txBody>
        </p:sp>
        <p:sp>
          <p:nvSpPr>
            <p:cNvPr id="58" name="Rectangle 57">
              <a:hlinkClick r:id="rId6" action="ppaction://hlinksldjump"/>
            </p:cNvPr>
            <p:cNvSpPr/>
            <p:nvPr/>
          </p:nvSpPr>
          <p:spPr>
            <a:xfrm>
              <a:off x="7886631" y="942874"/>
              <a:ext cx="1345240"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اثرات درس پژوهشی</a:t>
              </a:r>
              <a:endParaRPr lang="fa-IR" sz="1400" dirty="0">
                <a:solidFill>
                  <a:schemeClr val="accent1">
                    <a:lumMod val="50000"/>
                  </a:schemeClr>
                </a:solidFill>
              </a:endParaRPr>
            </a:p>
          </p:txBody>
        </p:sp>
        <p:sp>
          <p:nvSpPr>
            <p:cNvPr id="24" name="Rectangle 23">
              <a:hlinkClick r:id="rId7" action="ppaction://hlinksldjump"/>
            </p:cNvPr>
            <p:cNvSpPr/>
            <p:nvPr/>
          </p:nvSpPr>
          <p:spPr>
            <a:xfrm>
              <a:off x="8329751" y="1750214"/>
              <a:ext cx="886781"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اقدام پژوهی</a:t>
              </a:r>
              <a:endParaRPr lang="fa-IR" sz="1400" dirty="0">
                <a:solidFill>
                  <a:schemeClr val="accent1">
                    <a:lumMod val="50000"/>
                  </a:schemeClr>
                </a:solidFill>
              </a:endParaRPr>
            </a:p>
          </p:txBody>
        </p:sp>
        <p:sp>
          <p:nvSpPr>
            <p:cNvPr id="59" name="Rectangle 58">
              <a:hlinkClick r:id="rId8" action="ppaction://hlinksldjump"/>
            </p:cNvPr>
            <p:cNvSpPr/>
            <p:nvPr/>
          </p:nvSpPr>
          <p:spPr>
            <a:xfrm>
              <a:off x="8090072" y="5659810"/>
              <a:ext cx="1117614"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فرم درس پژوهی</a:t>
              </a:r>
              <a:endParaRPr lang="fa-IR" sz="1400" dirty="0">
                <a:solidFill>
                  <a:schemeClr val="accent1">
                    <a:lumMod val="50000"/>
                  </a:schemeClr>
                </a:solidFill>
              </a:endParaRPr>
            </a:p>
          </p:txBody>
        </p:sp>
      </p:grpSp>
      <p:sp>
        <p:nvSpPr>
          <p:cNvPr id="65" name="Right Triangle 64"/>
          <p:cNvSpPr/>
          <p:nvPr/>
        </p:nvSpPr>
        <p:spPr>
          <a:xfrm flipH="1">
            <a:off x="483191" y="2731325"/>
            <a:ext cx="2628569" cy="955041"/>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6" name="Right Triangle 65"/>
          <p:cNvSpPr/>
          <p:nvPr/>
        </p:nvSpPr>
        <p:spPr>
          <a:xfrm flipH="1">
            <a:off x="507646" y="4884497"/>
            <a:ext cx="2628569" cy="882050"/>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7" name="Rectangle 66">
            <a:hlinkClick r:id="rId9" action="ppaction://hlinksldjump"/>
          </p:cNvPr>
          <p:cNvSpPr/>
          <p:nvPr/>
        </p:nvSpPr>
        <p:spPr>
          <a:xfrm>
            <a:off x="1562956" y="3267876"/>
            <a:ext cx="1594794" cy="307777"/>
          </a:xfrm>
          <a:prstGeom prst="rect">
            <a:avLst/>
          </a:prstGeom>
        </p:spPr>
        <p:txBody>
          <a:bodyPr wrap="square">
            <a:spAutoFit/>
          </a:bodyPr>
          <a:lstStyle/>
          <a:p>
            <a:r>
              <a:rPr lang="fa-IR" sz="1400" b="1" dirty="0">
                <a:solidFill>
                  <a:schemeClr val="accent1">
                    <a:lumMod val="50000"/>
                  </a:schemeClr>
                </a:solidFill>
                <a:cs typeface="2  Bardiya" panose="00000400000000000000" pitchFamily="2" charset="-78"/>
              </a:rPr>
              <a:t>مجموعه کتاب پیشنهادی</a:t>
            </a:r>
            <a:endParaRPr lang="fa-IR" sz="1400" dirty="0">
              <a:solidFill>
                <a:schemeClr val="accent1">
                  <a:lumMod val="50000"/>
                </a:schemeClr>
              </a:solidFill>
            </a:endParaRPr>
          </a:p>
        </p:txBody>
      </p:sp>
      <p:sp>
        <p:nvSpPr>
          <p:cNvPr id="68" name="Rectangle 67">
            <a:hlinkClick r:id="rId10" action="ppaction://hlinksldjump"/>
          </p:cNvPr>
          <p:cNvSpPr/>
          <p:nvPr/>
        </p:nvSpPr>
        <p:spPr>
          <a:xfrm>
            <a:off x="2516905" y="5222250"/>
            <a:ext cx="570990" cy="369332"/>
          </a:xfrm>
          <a:prstGeom prst="rect">
            <a:avLst/>
          </a:prstGeom>
        </p:spPr>
        <p:txBody>
          <a:bodyPr wrap="none">
            <a:spAutoFit/>
          </a:bodyPr>
          <a:lstStyle/>
          <a:p>
            <a:r>
              <a:rPr lang="fa-IR" b="1" dirty="0">
                <a:solidFill>
                  <a:schemeClr val="accent1">
                    <a:lumMod val="50000"/>
                  </a:schemeClr>
                </a:solidFill>
                <a:cs typeface="2  Bardiya" panose="00000400000000000000" pitchFamily="2" charset="-78"/>
              </a:rPr>
              <a:t>منابع</a:t>
            </a:r>
            <a:endParaRPr lang="fa-IR" dirty="0">
              <a:solidFill>
                <a:schemeClr val="accent1">
                  <a:lumMod val="50000"/>
                </a:schemeClr>
              </a:solidFill>
            </a:endParaRPr>
          </a:p>
        </p:txBody>
      </p:sp>
      <p:sp>
        <p:nvSpPr>
          <p:cNvPr id="84" name="Right Triangle 83"/>
          <p:cNvSpPr/>
          <p:nvPr/>
        </p:nvSpPr>
        <p:spPr>
          <a:xfrm flipH="1">
            <a:off x="483193" y="1671284"/>
            <a:ext cx="2628569" cy="987644"/>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60" name="Rectangle 59">
            <a:hlinkClick r:id="rId11" action="ppaction://hlinksldjump"/>
          </p:cNvPr>
          <p:cNvSpPr/>
          <p:nvPr/>
        </p:nvSpPr>
        <p:spPr>
          <a:xfrm>
            <a:off x="1550924" y="2101116"/>
            <a:ext cx="1754708" cy="523220"/>
          </a:xfrm>
          <a:prstGeom prst="rect">
            <a:avLst/>
          </a:prstGeom>
        </p:spPr>
        <p:txBody>
          <a:bodyPr wrap="square">
            <a:spAutoFit/>
          </a:bodyPr>
          <a:lstStyle/>
          <a:p>
            <a:pPr algn="ctr"/>
            <a:r>
              <a:rPr lang="fa-IR" sz="1400" b="1" dirty="0">
                <a:solidFill>
                  <a:schemeClr val="accent1">
                    <a:lumMod val="50000"/>
                  </a:schemeClr>
                </a:solidFill>
                <a:cs typeface="2  Bardiya" panose="00000400000000000000" pitchFamily="2" charset="-78"/>
              </a:rPr>
              <a:t>نمونه گردآوری شواهد مهارت سخن گفتن</a:t>
            </a:r>
            <a:endParaRPr lang="fa-IR" sz="1400" dirty="0">
              <a:solidFill>
                <a:schemeClr val="accent1">
                  <a:lumMod val="50000"/>
                </a:schemeClr>
              </a:solidFill>
            </a:endParaRPr>
          </a:p>
        </p:txBody>
      </p:sp>
      <p:grpSp>
        <p:nvGrpSpPr>
          <p:cNvPr id="10" name="Group 9"/>
          <p:cNvGrpSpPr/>
          <p:nvPr/>
        </p:nvGrpSpPr>
        <p:grpSpPr>
          <a:xfrm>
            <a:off x="6649632" y="596886"/>
            <a:ext cx="3014907" cy="5568606"/>
            <a:chOff x="3804124" y="573777"/>
            <a:chExt cx="3014907" cy="5568606"/>
          </a:xfrm>
        </p:grpSpPr>
        <p:sp>
          <p:nvSpPr>
            <p:cNvPr id="50" name="Right Triangle 49"/>
            <p:cNvSpPr/>
            <p:nvPr/>
          </p:nvSpPr>
          <p:spPr>
            <a:xfrm flipH="1">
              <a:off x="3804124" y="573777"/>
              <a:ext cx="2628569" cy="837203"/>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8" name="Right Triangle 47"/>
            <p:cNvSpPr/>
            <p:nvPr/>
          </p:nvSpPr>
          <p:spPr>
            <a:xfrm flipH="1">
              <a:off x="3808125" y="2292654"/>
              <a:ext cx="2628569" cy="805183"/>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9" name="Right Triangle 48"/>
            <p:cNvSpPr/>
            <p:nvPr/>
          </p:nvSpPr>
          <p:spPr>
            <a:xfrm flipH="1">
              <a:off x="3804124" y="1488967"/>
              <a:ext cx="2628569" cy="728588"/>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1" name="Right Triangle 50"/>
            <p:cNvSpPr/>
            <p:nvPr/>
          </p:nvSpPr>
          <p:spPr>
            <a:xfrm flipH="1">
              <a:off x="3813474" y="4167213"/>
              <a:ext cx="2628569" cy="987644"/>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52" name="Right Triangle 51"/>
            <p:cNvSpPr/>
            <p:nvPr/>
          </p:nvSpPr>
          <p:spPr>
            <a:xfrm flipH="1">
              <a:off x="3820385" y="5246275"/>
              <a:ext cx="2628569" cy="896108"/>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53" name="Right Triangle 52"/>
            <p:cNvSpPr/>
            <p:nvPr/>
          </p:nvSpPr>
          <p:spPr>
            <a:xfrm flipH="1">
              <a:off x="3804124" y="3155518"/>
              <a:ext cx="2628569" cy="891716"/>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Rectangle 14">
              <a:hlinkClick r:id="rId12" action="ppaction://hlinksldjump"/>
            </p:cNvPr>
            <p:cNvSpPr/>
            <p:nvPr/>
          </p:nvSpPr>
          <p:spPr>
            <a:xfrm>
              <a:off x="5127759" y="1795351"/>
              <a:ext cx="1321196"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ضرورت درس پژوهی</a:t>
              </a:r>
              <a:endParaRPr lang="fa-IR" sz="1400" dirty="0">
                <a:solidFill>
                  <a:schemeClr val="accent1">
                    <a:lumMod val="50000"/>
                  </a:schemeClr>
                </a:solidFill>
              </a:endParaRPr>
            </a:p>
          </p:txBody>
        </p:sp>
        <p:sp>
          <p:nvSpPr>
            <p:cNvPr id="18" name="Rectangle 17">
              <a:hlinkClick r:id="rId13" action="ppaction://hlinksldjump"/>
            </p:cNvPr>
            <p:cNvSpPr/>
            <p:nvPr/>
          </p:nvSpPr>
          <p:spPr>
            <a:xfrm>
              <a:off x="4847337" y="3652042"/>
              <a:ext cx="1648208"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پیش نیازهای درس پژوهی</a:t>
              </a:r>
              <a:endParaRPr lang="fa-IR" sz="1400" dirty="0">
                <a:solidFill>
                  <a:schemeClr val="accent1">
                    <a:lumMod val="50000"/>
                  </a:schemeClr>
                </a:solidFill>
              </a:endParaRPr>
            </a:p>
          </p:txBody>
        </p:sp>
        <p:sp>
          <p:nvSpPr>
            <p:cNvPr id="23" name="Rectangle 22">
              <a:hlinkClick r:id="rId14" action="ppaction://hlinksldjump"/>
            </p:cNvPr>
            <p:cNvSpPr/>
            <p:nvPr/>
          </p:nvSpPr>
          <p:spPr>
            <a:xfrm>
              <a:off x="5174902" y="5674383"/>
              <a:ext cx="1305165"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چرخه تدریس پژوهی</a:t>
              </a:r>
              <a:endParaRPr lang="fa-IR" sz="1400" dirty="0">
                <a:solidFill>
                  <a:schemeClr val="accent1">
                    <a:lumMod val="50000"/>
                  </a:schemeClr>
                </a:solidFill>
              </a:endParaRPr>
            </a:p>
          </p:txBody>
        </p:sp>
        <p:sp>
          <p:nvSpPr>
            <p:cNvPr id="2" name="Rectangle 1">
              <a:hlinkClick r:id="rId15" action="ppaction://hlinksldjump"/>
            </p:cNvPr>
            <p:cNvSpPr/>
            <p:nvPr/>
          </p:nvSpPr>
          <p:spPr>
            <a:xfrm>
              <a:off x="4974542" y="4645156"/>
              <a:ext cx="1521003" cy="523220"/>
            </a:xfrm>
            <a:prstGeom prst="rect">
              <a:avLst/>
            </a:prstGeom>
          </p:spPr>
          <p:txBody>
            <a:bodyPr wrap="square">
              <a:spAutoFit/>
            </a:bodyPr>
            <a:lstStyle/>
            <a:p>
              <a:pPr algn="ctr"/>
              <a:r>
                <a:rPr lang="fa-IR" sz="1400" b="1" dirty="0">
                  <a:solidFill>
                    <a:schemeClr val="accent1">
                      <a:lumMod val="50000"/>
                    </a:schemeClr>
                  </a:solidFill>
                  <a:cs typeface="2  Bardiya" panose="00000400000000000000" pitchFamily="2" charset="-78"/>
                </a:rPr>
                <a:t>تفاوت تدریس سنتی و درس پژوهی</a:t>
              </a:r>
              <a:endParaRPr lang="fa-IR" sz="1400" b="1" dirty="0">
                <a:solidFill>
                  <a:schemeClr val="accent1">
                    <a:lumMod val="50000"/>
                  </a:schemeClr>
                </a:solidFill>
              </a:endParaRPr>
            </a:p>
          </p:txBody>
        </p:sp>
        <p:sp>
          <p:nvSpPr>
            <p:cNvPr id="57" name="Rectangle 56">
              <a:hlinkClick r:id="rId16" action="ppaction://hlinksldjump"/>
            </p:cNvPr>
            <p:cNvSpPr/>
            <p:nvPr/>
          </p:nvSpPr>
          <p:spPr>
            <a:xfrm>
              <a:off x="5199745" y="2658928"/>
              <a:ext cx="1265090" cy="307777"/>
            </a:xfrm>
            <a:prstGeom prst="rect">
              <a:avLst/>
            </a:prstGeom>
          </p:spPr>
          <p:txBody>
            <a:bodyPr wrap="none">
              <a:spAutoFit/>
            </a:bodyPr>
            <a:lstStyle/>
            <a:p>
              <a:r>
                <a:rPr lang="fa-IR" sz="1400" b="1" dirty="0">
                  <a:solidFill>
                    <a:schemeClr val="accent1">
                      <a:lumMod val="50000"/>
                    </a:schemeClr>
                  </a:solidFill>
                  <a:cs typeface="2  Bardiya" panose="00000400000000000000" pitchFamily="2" charset="-78"/>
                </a:rPr>
                <a:t>اهداف درس پژوهی</a:t>
              </a:r>
              <a:endParaRPr lang="fa-IR" sz="1400" dirty="0">
                <a:solidFill>
                  <a:schemeClr val="accent1">
                    <a:lumMod val="50000"/>
                  </a:schemeClr>
                </a:solidFill>
              </a:endParaRPr>
            </a:p>
          </p:txBody>
        </p:sp>
        <p:sp>
          <p:nvSpPr>
            <p:cNvPr id="5" name="Rectangle 4">
              <a:hlinkClick r:id="rId17" action="ppaction://hlinksldjump"/>
            </p:cNvPr>
            <p:cNvSpPr/>
            <p:nvPr/>
          </p:nvSpPr>
          <p:spPr>
            <a:xfrm>
              <a:off x="4856269" y="1018592"/>
              <a:ext cx="1962762" cy="307777"/>
            </a:xfrm>
            <a:prstGeom prst="rect">
              <a:avLst/>
            </a:prstGeom>
          </p:spPr>
          <p:txBody>
            <a:bodyPr wrap="square">
              <a:spAutoFit/>
            </a:bodyPr>
            <a:lstStyle/>
            <a:p>
              <a:r>
                <a:rPr lang="fa-IR" sz="1400" b="1" dirty="0">
                  <a:solidFill>
                    <a:schemeClr val="accent1">
                      <a:lumMod val="50000"/>
                    </a:schemeClr>
                  </a:solidFill>
                  <a:cs typeface="2  Bardiya" panose="00000400000000000000" pitchFamily="2" charset="-78"/>
                </a:rPr>
                <a:t>درس پژوهی به زبان ساده</a:t>
              </a:r>
              <a:endParaRPr lang="fa-IR" sz="1400" dirty="0">
                <a:solidFill>
                  <a:schemeClr val="accent1">
                    <a:lumMod val="50000"/>
                  </a:schemeClr>
                </a:solidFill>
              </a:endParaRPr>
            </a:p>
          </p:txBody>
        </p:sp>
      </p:grpSp>
      <p:sp>
        <p:nvSpPr>
          <p:cNvPr id="38" name="Right Triangle 37"/>
          <p:cNvSpPr/>
          <p:nvPr/>
        </p:nvSpPr>
        <p:spPr>
          <a:xfrm flipH="1">
            <a:off x="489132" y="573777"/>
            <a:ext cx="2628569" cy="987644"/>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42" name="Right Triangle 41"/>
          <p:cNvSpPr/>
          <p:nvPr/>
        </p:nvSpPr>
        <p:spPr>
          <a:xfrm flipH="1">
            <a:off x="489469" y="3789639"/>
            <a:ext cx="2628569" cy="987644"/>
          </a:xfrm>
          <a:prstGeom prst="rtTriangle">
            <a:avLst/>
          </a:prstGeom>
          <a:solidFill>
            <a:srgbClr val="BFCB63"/>
          </a:solidFill>
          <a:ln>
            <a:headEnd type="none" w="med" len="med"/>
            <a:tailEnd type="none" w="med" len="med"/>
          </a:ln>
          <a:scene3d>
            <a:camera prst="orthographicFront">
              <a:rot lat="0" lon="0" rev="0"/>
            </a:camera>
            <a:lightRig rig="threePt" dir="tl"/>
          </a:scene3d>
          <a:sp3d prstMaterial="plastic">
            <a:bevelT w="1651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b="1">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a:hlinkClick r:id="rId18" action="ppaction://hlinksldjump"/>
          </p:cNvPr>
          <p:cNvSpPr/>
          <p:nvPr/>
        </p:nvSpPr>
        <p:spPr>
          <a:xfrm>
            <a:off x="1966922" y="1067599"/>
            <a:ext cx="1119217" cy="388696"/>
          </a:xfrm>
          <a:prstGeom prst="rect">
            <a:avLst/>
          </a:prstGeom>
        </p:spPr>
        <p:txBody>
          <a:bodyPr wrap="none">
            <a:spAutoFit/>
          </a:bodyPr>
          <a:lstStyle/>
          <a:p>
            <a:pPr algn="ctr">
              <a:lnSpc>
                <a:spcPct val="107000"/>
              </a:lnSpc>
              <a:spcAft>
                <a:spcPts val="800"/>
              </a:spcAft>
            </a:pPr>
            <a:r>
              <a:rPr lang="ar-SA" b="1" dirty="0">
                <a:solidFill>
                  <a:schemeClr val="accent1">
                    <a:lumMod val="50000"/>
                  </a:schemeClr>
                </a:solidFill>
                <a:latin typeface="Calibri" panose="020F0502020204030204" pitchFamily="34" charset="0"/>
                <a:ea typeface="Calibri" panose="020F0502020204030204" pitchFamily="34" charset="0"/>
                <a:cs typeface="2  Bardiya" panose="00000400000000000000" pitchFamily="2" charset="-78"/>
              </a:rPr>
              <a:t>هدایت تحول</a:t>
            </a:r>
            <a:endParaRPr lang="en-US" dirty="0">
              <a:solidFill>
                <a:schemeClr val="accent1">
                  <a:lumMod val="50000"/>
                </a:schemeClr>
              </a:solidFill>
              <a:effectLst/>
              <a:latin typeface="Calibri" panose="020F0502020204030204" pitchFamily="34" charset="0"/>
              <a:ea typeface="Calibri" panose="020F0502020204030204" pitchFamily="34" charset="0"/>
              <a:cs typeface="2  Bardiya" panose="00000400000000000000" pitchFamily="2" charset="-78"/>
            </a:endParaRPr>
          </a:p>
        </p:txBody>
      </p:sp>
      <p:sp>
        <p:nvSpPr>
          <p:cNvPr id="43" name="Rectangle 42"/>
          <p:cNvSpPr/>
          <p:nvPr/>
        </p:nvSpPr>
        <p:spPr>
          <a:xfrm>
            <a:off x="2465325" y="4163732"/>
            <a:ext cx="542136" cy="388696"/>
          </a:xfrm>
          <a:prstGeom prst="rect">
            <a:avLst/>
          </a:prstGeom>
        </p:spPr>
        <p:txBody>
          <a:bodyPr wrap="none">
            <a:spAutoFit/>
          </a:bodyPr>
          <a:lstStyle/>
          <a:p>
            <a:pPr algn="ctr">
              <a:lnSpc>
                <a:spcPct val="107000"/>
              </a:lnSpc>
              <a:spcAft>
                <a:spcPts val="800"/>
              </a:spcAft>
            </a:pPr>
            <a:r>
              <a:rPr lang="fa-IR" b="1" dirty="0">
                <a:solidFill>
                  <a:schemeClr val="accent1">
                    <a:lumMod val="50000"/>
                  </a:schemeClr>
                </a:solidFill>
                <a:latin typeface="Calibri" panose="020F0502020204030204" pitchFamily="34" charset="0"/>
                <a:ea typeface="Calibri" panose="020F0502020204030204" pitchFamily="34" charset="0"/>
                <a:cs typeface="2  Bardiya" panose="00000400000000000000" pitchFamily="2" charset="-78"/>
              </a:rPr>
              <a:t>جمله</a:t>
            </a:r>
            <a:endParaRPr lang="en-US" dirty="0">
              <a:solidFill>
                <a:schemeClr val="accent1">
                  <a:lumMod val="50000"/>
                </a:schemeClr>
              </a:solidFill>
              <a:effectLst/>
              <a:latin typeface="Calibri" panose="020F0502020204030204" pitchFamily="34" charset="0"/>
              <a:ea typeface="Calibri" panose="020F0502020204030204" pitchFamily="34" charset="0"/>
              <a:cs typeface="2  Bardiya" panose="00000400000000000000" pitchFamily="2" charset="-78"/>
            </a:endParaRPr>
          </a:p>
        </p:txBody>
      </p:sp>
      <p:sp>
        <p:nvSpPr>
          <p:cNvPr id="69" name="Oval 68">
            <a:hlinkClick r:id="rId19" action="ppaction://hlinksldjump"/>
          </p:cNvPr>
          <p:cNvSpPr/>
          <p:nvPr/>
        </p:nvSpPr>
        <p:spPr>
          <a:xfrm>
            <a:off x="2216947" y="4378155"/>
            <a:ext cx="117578" cy="11757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70" name="Oval 69">
            <a:hlinkClick r:id="rId20" action="ppaction://hlinksldjump"/>
          </p:cNvPr>
          <p:cNvSpPr/>
          <p:nvPr/>
        </p:nvSpPr>
        <p:spPr>
          <a:xfrm>
            <a:off x="2358343" y="4378155"/>
            <a:ext cx="117578" cy="11757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71" name="Oval 70">
            <a:hlinkClick r:id="rId21" action="ppaction://hlinksldjump"/>
          </p:cNvPr>
          <p:cNvSpPr/>
          <p:nvPr/>
        </p:nvSpPr>
        <p:spPr>
          <a:xfrm>
            <a:off x="1937990" y="4369471"/>
            <a:ext cx="117578" cy="1175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72" name="Oval 71">
            <a:hlinkClick r:id="rId22" action="ppaction://hlinksldjump"/>
          </p:cNvPr>
          <p:cNvSpPr/>
          <p:nvPr/>
        </p:nvSpPr>
        <p:spPr>
          <a:xfrm>
            <a:off x="2079386" y="4369471"/>
            <a:ext cx="117578" cy="1175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73" name="Oval 72">
            <a:hlinkClick r:id="rId23" action="ppaction://hlinksldjump"/>
          </p:cNvPr>
          <p:cNvSpPr/>
          <p:nvPr/>
        </p:nvSpPr>
        <p:spPr>
          <a:xfrm>
            <a:off x="2212236" y="4538123"/>
            <a:ext cx="117578" cy="117578"/>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74" name="Oval 73">
            <a:hlinkClick r:id="rId24" action="ppaction://hlinksldjump"/>
          </p:cNvPr>
          <p:cNvSpPr/>
          <p:nvPr/>
        </p:nvSpPr>
        <p:spPr>
          <a:xfrm>
            <a:off x="2353632" y="4538123"/>
            <a:ext cx="117578" cy="117578"/>
          </a:xfrm>
          <a:prstGeom prst="ellipse">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75" name="Oval 74">
            <a:hlinkClick r:id="rId25" action="ppaction://hlinksldjump"/>
          </p:cNvPr>
          <p:cNvSpPr/>
          <p:nvPr/>
        </p:nvSpPr>
        <p:spPr>
          <a:xfrm>
            <a:off x="1933279" y="4529439"/>
            <a:ext cx="117578" cy="1175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76" name="Oval 75">
            <a:hlinkClick r:id="rId26" action="ppaction://hlinksldjump"/>
          </p:cNvPr>
          <p:cNvSpPr/>
          <p:nvPr/>
        </p:nvSpPr>
        <p:spPr>
          <a:xfrm>
            <a:off x="2074675" y="4529439"/>
            <a:ext cx="117578" cy="1175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58711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1033669" y="232398"/>
            <a:ext cx="8240333" cy="6267793"/>
          </a:xfrm>
        </p:spPr>
        <p:txBody>
          <a:bodyPr>
            <a:normAutofit/>
          </a:bodyPr>
          <a:lstStyle/>
          <a:p>
            <a:pPr marL="0" indent="0">
              <a:buNone/>
            </a:pPr>
            <a:endParaRPr lang="en-US" dirty="0"/>
          </a:p>
          <a:p>
            <a:r>
              <a:rPr lang="ar-SA" sz="2400" b="1" dirty="0">
                <a:solidFill>
                  <a:schemeClr val="accent1">
                    <a:lumMod val="75000"/>
                  </a:schemeClr>
                </a:solidFill>
              </a:rPr>
              <a:t>مرحله اول: مشکل یابی</a:t>
            </a:r>
            <a:endParaRPr lang="en-US" sz="2400" b="1" dirty="0">
              <a:solidFill>
                <a:schemeClr val="accent1">
                  <a:lumMod val="75000"/>
                </a:schemeClr>
              </a:solidFill>
            </a:endParaRPr>
          </a:p>
          <a:p>
            <a:pPr marL="0" indent="0">
              <a:buNone/>
            </a:pPr>
            <a:r>
              <a:rPr lang="ar-SA" dirty="0"/>
              <a:t> </a:t>
            </a:r>
            <a:endParaRPr lang="en-US" dirty="0"/>
          </a:p>
          <a:p>
            <a:pPr marL="0" indent="0">
              <a:lnSpc>
                <a:spcPct val="150000"/>
              </a:lnSpc>
              <a:buNone/>
            </a:pPr>
            <a:r>
              <a:rPr lang="ar-SA" dirty="0"/>
              <a:t>من به عنوان معلم می خواهم چه چیزی را در دانش آموزانم تغییر دهم؟ و با چه ملاک هایی به آن رسیدم؟</a:t>
            </a:r>
            <a:endParaRPr lang="en-US" dirty="0"/>
          </a:p>
          <a:p>
            <a:pPr>
              <a:lnSpc>
                <a:spcPct val="150000"/>
              </a:lnSpc>
            </a:pPr>
            <a:r>
              <a:rPr lang="ar-SA" dirty="0"/>
              <a:t>مرحله مشکل یابی به سه ثلث تقسیم می شود</a:t>
            </a:r>
            <a:r>
              <a:rPr lang="en-US" dirty="0"/>
              <a:t>:</a:t>
            </a:r>
          </a:p>
          <a:p>
            <a:pPr>
              <a:lnSpc>
                <a:spcPct val="150000"/>
              </a:lnSpc>
            </a:pPr>
            <a:r>
              <a:rPr lang="fa-IR" dirty="0"/>
              <a:t>1-</a:t>
            </a:r>
            <a:r>
              <a:rPr lang="ar-SA" dirty="0"/>
              <a:t> مشکل را شناسایی می کنیم</a:t>
            </a:r>
            <a:r>
              <a:rPr lang="fa-IR" dirty="0"/>
              <a:t>.</a:t>
            </a:r>
            <a:endParaRPr lang="en-US" dirty="0"/>
          </a:p>
          <a:p>
            <a:pPr>
              <a:lnSpc>
                <a:spcPct val="150000"/>
              </a:lnSpc>
            </a:pPr>
            <a:r>
              <a:rPr lang="ar-SA" dirty="0"/>
              <a:t> </a:t>
            </a:r>
            <a:r>
              <a:rPr lang="fa-IR" dirty="0"/>
              <a:t>2-</a:t>
            </a:r>
            <a:r>
              <a:rPr lang="ar-SA" dirty="0"/>
              <a:t>راجع به مشکل مطالعه می کنیم (بعنوان مثال در خصوص تئوری ها، مدل ها، اصول و روش های مربوط به مشکل مورد نظر مطالعه می کنیم؛ یا اینکه با افراد صاحب نظر در این خصوص مشورت می کنیم)</a:t>
            </a:r>
            <a:endParaRPr lang="en-US" dirty="0"/>
          </a:p>
          <a:p>
            <a:pPr>
              <a:lnSpc>
                <a:spcPct val="150000"/>
              </a:lnSpc>
            </a:pPr>
            <a:r>
              <a:rPr lang="fa-IR" dirty="0"/>
              <a:t>3-</a:t>
            </a:r>
            <a:r>
              <a:rPr lang="ar-SA" dirty="0"/>
              <a:t> مشکل را بازبینی و بازیابی می کنیم (این بازبینی و بازیابی بر اساس مطالعات مرحله دوم صورت می گیرد)</a:t>
            </a:r>
            <a:endParaRPr lang="en-US" dirty="0"/>
          </a:p>
          <a:p>
            <a:endParaRPr lang="fa-IR" dirty="0"/>
          </a:p>
        </p:txBody>
      </p:sp>
    </p:spTree>
    <p:extLst>
      <p:ext uri="{BB962C8B-B14F-4D97-AF65-F5344CB8AC3E}">
        <p14:creationId xmlns:p14="http://schemas.microsoft.com/office/powerpoint/2010/main" val="356039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669" y="590207"/>
            <a:ext cx="8180697" cy="5651567"/>
          </a:xfrm>
        </p:spPr>
        <p:txBody>
          <a:bodyPr>
            <a:noAutofit/>
          </a:bodyPr>
          <a:lstStyle/>
          <a:p>
            <a:pPr>
              <a:lnSpc>
                <a:spcPct val="150000"/>
              </a:lnSpc>
            </a:pPr>
            <a:r>
              <a:rPr lang="ar-SA" sz="2400" b="1" dirty="0">
                <a:solidFill>
                  <a:schemeClr val="accent1">
                    <a:lumMod val="75000"/>
                  </a:schemeClr>
                </a:solidFill>
              </a:rPr>
              <a:t>مرحله دوم: تبیین اضطرار (کشیدن آژیر اضطرار)</a:t>
            </a:r>
            <a:endParaRPr lang="en-US" sz="2400" b="1" dirty="0">
              <a:solidFill>
                <a:schemeClr val="accent1">
                  <a:lumMod val="75000"/>
                </a:schemeClr>
              </a:solidFill>
            </a:endParaRPr>
          </a:p>
          <a:p>
            <a:pPr marL="0" indent="0">
              <a:lnSpc>
                <a:spcPct val="150000"/>
              </a:lnSpc>
              <a:buNone/>
            </a:pPr>
            <a:endParaRPr lang="fa-IR" dirty="0"/>
          </a:p>
          <a:p>
            <a:pPr marL="0" indent="0">
              <a:lnSpc>
                <a:spcPct val="150000"/>
              </a:lnSpc>
              <a:buNone/>
            </a:pPr>
            <a:r>
              <a:rPr lang="ar-SA" dirty="0"/>
              <a:t>اگر من معلم در دانش آموزانم در خصوص تغییر مورد نظر احساس نیاز نکنم، نمی توانم او را تغییر دهم ولو اینکه بهترین و توانمندترین تغییر دهنده باشم</a:t>
            </a:r>
            <a:r>
              <a:rPr lang="fa-IR" dirty="0"/>
              <a:t>.</a:t>
            </a:r>
            <a:r>
              <a:rPr lang="ar-SA" dirty="0"/>
              <a:t>   </a:t>
            </a:r>
            <a:endParaRPr lang="en-US" dirty="0"/>
          </a:p>
          <a:p>
            <a:pPr>
              <a:lnSpc>
                <a:spcPct val="150000"/>
              </a:lnSpc>
            </a:pPr>
            <a:r>
              <a:rPr lang="ar-SA" dirty="0"/>
              <a:t> </a:t>
            </a:r>
            <a:r>
              <a:rPr lang="fa-IR" dirty="0"/>
              <a:t>1-</a:t>
            </a:r>
            <a:r>
              <a:rPr lang="ar-SA" dirty="0"/>
              <a:t>در این مرحله باید به کسانی که می خواهیم در این تغییر کمک کنند ایمان قبلی بدهیم مبنی بر اینکه این تغیییر باید ایجاد شود (یک عزم قلبی و نه اداری)</a:t>
            </a:r>
            <a:endParaRPr lang="en-US" dirty="0"/>
          </a:p>
          <a:p>
            <a:pPr>
              <a:lnSpc>
                <a:spcPct val="150000"/>
              </a:lnSpc>
            </a:pPr>
            <a:r>
              <a:rPr lang="fa-IR" dirty="0"/>
              <a:t>2-</a:t>
            </a:r>
            <a:r>
              <a:rPr lang="ar-SA" dirty="0"/>
              <a:t>دست بگذاریم روی نتایجی که از این تغییر حاصل خواهد شد (اگر ما این تغییر را ایجاد کنیم چه اتفاقات خوبی می افتد؟ (نتایج مثبت)؛ اگر ما این تغییر را ایجاد نکنیم چه اتفاقات بدی می افتد؟ (نتایج منفی</a:t>
            </a:r>
            <a:r>
              <a:rPr lang="fa-IR" dirty="0"/>
              <a:t>)</a:t>
            </a:r>
          </a:p>
          <a:p>
            <a:pPr marL="0" indent="0">
              <a:lnSpc>
                <a:spcPct val="150000"/>
              </a:lnSpc>
              <a:buNone/>
            </a:pPr>
            <a:r>
              <a:rPr lang="ar-SA" dirty="0">
                <a:solidFill>
                  <a:schemeClr val="accent1">
                    <a:lumMod val="75000"/>
                  </a:schemeClr>
                </a:solidFill>
              </a:rPr>
              <a:t>🔴</a:t>
            </a:r>
            <a:r>
              <a:rPr lang="ar-SA" dirty="0"/>
              <a:t> </a:t>
            </a:r>
            <a:r>
              <a:rPr lang="ar-SA" dirty="0">
                <a:solidFill>
                  <a:schemeClr val="accent1">
                    <a:lumMod val="75000"/>
                  </a:schemeClr>
                </a:solidFill>
              </a:rPr>
              <a:t>نکته: </a:t>
            </a:r>
            <a:r>
              <a:rPr lang="ar-SA" dirty="0"/>
              <a:t>برای هر کسی به یک زبانی این پیامدها را بیان می کنیم.</a:t>
            </a:r>
            <a:endParaRPr lang="en-US" dirty="0"/>
          </a:p>
          <a:p>
            <a:pPr marL="0" indent="0">
              <a:lnSpc>
                <a:spcPct val="150000"/>
              </a:lnSpc>
              <a:buNone/>
            </a:pPr>
            <a:endParaRPr lang="en-US" dirty="0"/>
          </a:p>
          <a:p>
            <a:endParaRPr lang="fa-IR" dirty="0"/>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59863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725" y="172762"/>
            <a:ext cx="8596668" cy="7758663"/>
          </a:xfrm>
        </p:spPr>
        <p:txBody>
          <a:bodyPr>
            <a:normAutofit/>
          </a:bodyPr>
          <a:lstStyle/>
          <a:p>
            <a:pPr>
              <a:lnSpc>
                <a:spcPct val="150000"/>
              </a:lnSpc>
            </a:pPr>
            <a:r>
              <a:rPr lang="ar-SA" sz="2400" b="1" dirty="0">
                <a:solidFill>
                  <a:schemeClr val="accent1">
                    <a:lumMod val="75000"/>
                  </a:schemeClr>
                </a:solidFill>
              </a:rPr>
              <a:t>مرحله سوم: طراحی و تشکیل تیم راهبردی</a:t>
            </a:r>
            <a:endParaRPr lang="en-US" sz="2400" b="1" dirty="0">
              <a:solidFill>
                <a:schemeClr val="accent1">
                  <a:lumMod val="75000"/>
                </a:schemeClr>
              </a:solidFill>
            </a:endParaRPr>
          </a:p>
          <a:p>
            <a:pPr>
              <a:lnSpc>
                <a:spcPct val="150000"/>
              </a:lnSpc>
            </a:pPr>
            <a:r>
              <a:rPr lang="ar-SA" sz="2400" b="1" dirty="0">
                <a:solidFill>
                  <a:schemeClr val="accent1">
                    <a:lumMod val="75000"/>
                  </a:schemeClr>
                </a:solidFill>
              </a:rPr>
              <a:t>مرحله چهارم: چشم اندازها و راه حل ها</a:t>
            </a:r>
            <a:endParaRPr lang="en-US" sz="2400" b="1" dirty="0">
              <a:solidFill>
                <a:schemeClr val="accent1">
                  <a:lumMod val="75000"/>
                </a:schemeClr>
              </a:solidFill>
            </a:endParaRPr>
          </a:p>
          <a:p>
            <a:pPr>
              <a:lnSpc>
                <a:spcPct val="150000"/>
              </a:lnSpc>
            </a:pPr>
            <a:r>
              <a:rPr lang="ar-SA" dirty="0"/>
              <a:t>در این مرحله معلم به همراه تیم راهبری باید یک چشم انداز برای تغییر دانش آموزان تدوین کنند</a:t>
            </a:r>
            <a:endParaRPr lang="en-US" dirty="0"/>
          </a:p>
          <a:p>
            <a:pPr marL="0" indent="0">
              <a:lnSpc>
                <a:spcPct val="150000"/>
              </a:lnSpc>
              <a:buNone/>
            </a:pPr>
            <a:r>
              <a:rPr lang="en-US" dirty="0"/>
              <a:t>       </a:t>
            </a:r>
            <a:r>
              <a:rPr lang="ar-SA" dirty="0"/>
              <a:t>در این چشم انداز وظیفه هر کسی را مشخص کنند</a:t>
            </a:r>
            <a:r>
              <a:rPr lang="fa-IR" dirty="0"/>
              <a:t>.</a:t>
            </a:r>
            <a:endParaRPr lang="en-US" dirty="0"/>
          </a:p>
          <a:p>
            <a:pPr marL="0" indent="0">
              <a:lnSpc>
                <a:spcPct val="150000"/>
              </a:lnSpc>
              <a:buNone/>
            </a:pPr>
            <a:r>
              <a:rPr lang="ar-SA" b="1" dirty="0">
                <a:solidFill>
                  <a:schemeClr val="accent1">
                    <a:lumMod val="75000"/>
                  </a:schemeClr>
                </a:solidFill>
              </a:rPr>
              <a:t>نکته: </a:t>
            </a:r>
            <a:r>
              <a:rPr lang="fa-IR" dirty="0"/>
              <a:t>۴</a:t>
            </a:r>
            <a:r>
              <a:rPr lang="ar-SA" dirty="0"/>
              <a:t> مرحله فوق را "جو تغییر" نامگذاری کرده اند</a:t>
            </a:r>
            <a:r>
              <a:rPr lang="fa-IR" dirty="0"/>
              <a:t>.</a:t>
            </a:r>
            <a:endParaRPr lang="en-US" dirty="0"/>
          </a:p>
          <a:p>
            <a:pPr>
              <a:lnSpc>
                <a:spcPct val="150000"/>
              </a:lnSpc>
            </a:pPr>
            <a:r>
              <a:rPr lang="ar-SA" dirty="0"/>
              <a:t>این چشم انداز چه نقشی ایفا می کند؟</a:t>
            </a:r>
            <a:r>
              <a:rPr lang="en-US" dirty="0"/>
              <a:t> (🤔)</a:t>
            </a:r>
          </a:p>
          <a:p>
            <a:pPr>
              <a:lnSpc>
                <a:spcPct val="150000"/>
              </a:lnSpc>
            </a:pPr>
            <a:r>
              <a:rPr lang="fa-IR" dirty="0"/>
              <a:t>1-</a:t>
            </a:r>
            <a:r>
              <a:rPr lang="ar-SA" dirty="0"/>
              <a:t>چراغ راه است و اجازه نمی دهد که ما زیگزاگی حرکت کنیم</a:t>
            </a:r>
            <a:r>
              <a:rPr lang="fa-IR" dirty="0"/>
              <a:t>.</a:t>
            </a:r>
            <a:endParaRPr lang="en-US" dirty="0"/>
          </a:p>
          <a:p>
            <a:pPr>
              <a:lnSpc>
                <a:spcPct val="150000"/>
              </a:lnSpc>
            </a:pPr>
            <a:r>
              <a:rPr lang="ar-SA" dirty="0"/>
              <a:t> </a:t>
            </a:r>
            <a:r>
              <a:rPr lang="fa-IR" dirty="0"/>
              <a:t>2-</a:t>
            </a:r>
            <a:r>
              <a:rPr lang="ar-SA" dirty="0"/>
              <a:t>به ما امید می دهد</a:t>
            </a:r>
            <a:r>
              <a:rPr lang="fa-IR" dirty="0"/>
              <a:t>.</a:t>
            </a:r>
            <a:endParaRPr lang="en-US" dirty="0"/>
          </a:p>
          <a:p>
            <a:pPr>
              <a:lnSpc>
                <a:spcPct val="150000"/>
              </a:lnSpc>
            </a:pPr>
            <a:r>
              <a:rPr lang="ar-SA" dirty="0"/>
              <a:t> </a:t>
            </a:r>
            <a:r>
              <a:rPr lang="fa-IR" dirty="0"/>
              <a:t>3-</a:t>
            </a:r>
            <a:r>
              <a:rPr lang="ar-SA" dirty="0"/>
              <a:t>اقدامات آتی ما را تعیین می کند</a:t>
            </a:r>
            <a:r>
              <a:rPr lang="fa-IR" dirty="0"/>
              <a:t>.</a:t>
            </a:r>
            <a:endParaRPr lang="en-US" dirty="0"/>
          </a:p>
          <a:p>
            <a:pPr>
              <a:lnSpc>
                <a:spcPct val="150000"/>
              </a:lnSpc>
            </a:pPr>
            <a:r>
              <a:rPr lang="ar-SA" dirty="0"/>
              <a:t> شعار این مرحله: تغییر انفرادی ممنوع</a:t>
            </a:r>
            <a:r>
              <a:rPr lang="en-US" dirty="0"/>
              <a:t>!</a:t>
            </a:r>
          </a:p>
          <a:p>
            <a:pPr>
              <a:lnSpc>
                <a:spcPct val="150000"/>
              </a:lnSpc>
            </a:pPr>
            <a:r>
              <a:rPr lang="ar-SA" dirty="0"/>
              <a:t> چطور باید تیم راهبری تشکیل دهیم؟</a:t>
            </a:r>
            <a:r>
              <a:rPr lang="en-US" dirty="0"/>
              <a:t> </a:t>
            </a:r>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63538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792" y="629963"/>
            <a:ext cx="8280089" cy="5393150"/>
          </a:xfrm>
        </p:spPr>
        <p:txBody>
          <a:bodyPr/>
          <a:lstStyle/>
          <a:p>
            <a:pPr>
              <a:lnSpc>
                <a:spcPct val="150000"/>
              </a:lnSpc>
            </a:pPr>
            <a:r>
              <a:rPr lang="ar-SA" sz="2400" b="1" dirty="0">
                <a:solidFill>
                  <a:schemeClr val="accent1">
                    <a:lumMod val="75000"/>
                  </a:schemeClr>
                </a:solidFill>
              </a:rPr>
              <a:t>مرحله پنجم: ایجاد لشکر داوطلبان</a:t>
            </a:r>
            <a:endParaRPr lang="en-US" sz="2400" b="1" dirty="0">
              <a:solidFill>
                <a:schemeClr val="accent1">
                  <a:lumMod val="75000"/>
                </a:schemeClr>
              </a:solidFill>
            </a:endParaRPr>
          </a:p>
          <a:p>
            <a:pPr marL="0" indent="0">
              <a:lnSpc>
                <a:spcPct val="150000"/>
              </a:lnSpc>
              <a:buNone/>
            </a:pPr>
            <a:endParaRPr lang="en-US" dirty="0"/>
          </a:p>
          <a:p>
            <a:pPr>
              <a:lnSpc>
                <a:spcPct val="150000"/>
              </a:lnSpc>
            </a:pPr>
            <a:r>
              <a:rPr lang="ar-SA" dirty="0"/>
              <a:t>بعنوان مثال معلم سر کلاس راجع به موضوعی که می خواهد در خصوص آن تغییری ایجاد کند صحبت می کند و مصادیق رفتاری آن را هم بیان می کند. بعد از این توضیحات به آن ها می گوید چه کسی حاضر است داوطلبانه در این موضوع شرکت کند؟</a:t>
            </a:r>
            <a:endParaRPr lang="fa-IR" dirty="0"/>
          </a:p>
          <a:p>
            <a:r>
              <a:rPr lang="ar-SA" sz="2400" b="1" dirty="0">
                <a:solidFill>
                  <a:schemeClr val="accent1">
                    <a:lumMod val="75000"/>
                  </a:schemeClr>
                </a:solidFill>
              </a:rPr>
              <a:t>مرحله ششم: رفع موانع</a:t>
            </a:r>
            <a:endParaRPr lang="en-US" sz="2400" b="1" dirty="0">
              <a:solidFill>
                <a:schemeClr val="accent1">
                  <a:lumMod val="75000"/>
                </a:schemeClr>
              </a:solidFill>
            </a:endParaRPr>
          </a:p>
          <a:p>
            <a:pPr marL="0" indent="0">
              <a:buNone/>
            </a:pPr>
            <a:r>
              <a:rPr lang="ar-SA" dirty="0"/>
              <a:t> </a:t>
            </a:r>
            <a:endParaRPr lang="en-US" dirty="0"/>
          </a:p>
          <a:p>
            <a:r>
              <a:rPr lang="ar-SA" dirty="0"/>
              <a:t>چگونه موانع محیطی موجود (فضای مدرسه، ساختار کلاس) در خصوص ایجاد تغییر مورد نظر را برطرف کنیم؟</a:t>
            </a:r>
            <a:endParaRPr lang="en-US" dirty="0"/>
          </a:p>
          <a:p>
            <a:r>
              <a:rPr lang="ar-SA" dirty="0"/>
              <a:t> چرا باید قبل از توانمندسازی لشکر داوطلبان، موانع موجود بر سر راه ایجاد تغییر را رفع کنیم؟</a:t>
            </a:r>
            <a:endParaRPr lang="en-US" dirty="0"/>
          </a:p>
          <a:p>
            <a:pPr>
              <a:lnSpc>
                <a:spcPct val="150000"/>
              </a:lnSpc>
            </a:pPr>
            <a:endParaRPr lang="fa-IR" dirty="0"/>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222950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21" y="530571"/>
            <a:ext cx="8498751" cy="6884020"/>
          </a:xfrm>
        </p:spPr>
        <p:txBody>
          <a:bodyPr>
            <a:normAutofit/>
          </a:bodyPr>
          <a:lstStyle/>
          <a:p>
            <a:r>
              <a:rPr lang="ar-SA" sz="2400" b="1" dirty="0">
                <a:solidFill>
                  <a:schemeClr val="accent1">
                    <a:lumMod val="75000"/>
                  </a:schemeClr>
                </a:solidFill>
              </a:rPr>
              <a:t>مرحله هفتم: توانمندسازی لشکر داوطلبان</a:t>
            </a:r>
            <a:endParaRPr lang="fa-IR" sz="2400" b="1" dirty="0">
              <a:solidFill>
                <a:schemeClr val="accent1">
                  <a:lumMod val="75000"/>
                </a:schemeClr>
              </a:solidFill>
            </a:endParaRPr>
          </a:p>
          <a:p>
            <a:pPr marL="0" indent="0">
              <a:buNone/>
            </a:pPr>
            <a:endParaRPr lang="en-US" sz="2400" b="1" dirty="0">
              <a:solidFill>
                <a:schemeClr val="accent1">
                  <a:lumMod val="75000"/>
                </a:schemeClr>
              </a:solidFill>
            </a:endParaRPr>
          </a:p>
          <a:p>
            <a:r>
              <a:rPr lang="ar-SA" dirty="0"/>
              <a:t>  قبل از شروع فرایند تغییر، باید تیم داوطلبان را توانمند کنیم، زیرا آن ها قرار است فرایند تغییر مورد نظر را مدیریت کنند و در نهایت موجب تغییر در دانش آموزان شوند.</a:t>
            </a:r>
            <a:endParaRPr lang="fa-IR" dirty="0"/>
          </a:p>
          <a:p>
            <a:pPr marL="0" indent="0">
              <a:buNone/>
            </a:pPr>
            <a:endParaRPr lang="en-US" dirty="0"/>
          </a:p>
          <a:p>
            <a:r>
              <a:rPr lang="ar-SA" sz="2400" b="1" dirty="0">
                <a:solidFill>
                  <a:schemeClr val="accent1">
                    <a:lumMod val="75000"/>
                  </a:schemeClr>
                </a:solidFill>
              </a:rPr>
              <a:t>مرحله هشتم: دستاوردهای کوچک(شروع عملیات تغییر)</a:t>
            </a:r>
            <a:endParaRPr lang="en-US" sz="2400" b="1" dirty="0">
              <a:solidFill>
                <a:schemeClr val="accent1">
                  <a:lumMod val="75000"/>
                </a:schemeClr>
              </a:solidFill>
            </a:endParaRPr>
          </a:p>
          <a:p>
            <a:pPr marL="0" indent="0">
              <a:buNone/>
            </a:pPr>
            <a:endParaRPr lang="en-US" dirty="0"/>
          </a:p>
          <a:p>
            <a:r>
              <a:rPr lang="ar-SA" dirty="0"/>
              <a:t> در این مرحله، معلمان، هفته به هفته یا ماه به ماه، نتیجه تغییر را به دانش آموزان نشان می دهند</a:t>
            </a:r>
            <a:r>
              <a:rPr lang="fa-IR" dirty="0"/>
              <a:t>.</a:t>
            </a:r>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42537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0571"/>
            <a:ext cx="8478872" cy="6884020"/>
          </a:xfrm>
        </p:spPr>
        <p:txBody>
          <a:bodyPr>
            <a:normAutofit/>
          </a:bodyPr>
          <a:lstStyle/>
          <a:p>
            <a:r>
              <a:rPr lang="ar-SA" sz="2400" b="1" dirty="0">
                <a:solidFill>
                  <a:schemeClr val="accent1">
                    <a:lumMod val="75000"/>
                  </a:schemeClr>
                </a:solidFill>
              </a:rPr>
              <a:t>مرحله نهم: شتاب پایدار</a:t>
            </a:r>
            <a:endParaRPr lang="en-US" sz="2400" b="1" dirty="0">
              <a:solidFill>
                <a:schemeClr val="accent1">
                  <a:lumMod val="75000"/>
                </a:schemeClr>
              </a:solidFill>
            </a:endParaRPr>
          </a:p>
          <a:p>
            <a:pPr marL="0" indent="0">
              <a:buNone/>
            </a:pPr>
            <a:endParaRPr lang="en-US" sz="2400" b="1" dirty="0">
              <a:solidFill>
                <a:schemeClr val="accent1">
                  <a:lumMod val="75000"/>
                </a:schemeClr>
              </a:solidFill>
            </a:endParaRPr>
          </a:p>
          <a:p>
            <a:r>
              <a:rPr lang="ar-SA" dirty="0"/>
              <a:t>پیوستگی در ایجاد تغییر یک شرط مهم در ایجاد تغییر است </a:t>
            </a:r>
            <a:r>
              <a:rPr lang="fa-IR" dirty="0"/>
              <a:t>.</a:t>
            </a:r>
            <a:endParaRPr lang="en-US" dirty="0"/>
          </a:p>
          <a:p>
            <a:r>
              <a:rPr lang="ar-SA" dirty="0"/>
              <a:t> در این مرحله معلم دائما فرایند تغییر را رصد می کند</a:t>
            </a:r>
            <a:r>
              <a:rPr lang="fa-IR" dirty="0"/>
              <a:t>.</a:t>
            </a:r>
            <a:endParaRPr lang="en-US" dirty="0"/>
          </a:p>
          <a:p>
            <a:r>
              <a:rPr lang="ar-SA" dirty="0"/>
              <a:t> این فرایند به افزایش انگیزه دانش آموزان برای ادامه تغییر کمک می کند. دانش آموزان منتظر هستند که دستاوردهای جدید ببینند</a:t>
            </a:r>
            <a:r>
              <a:rPr lang="en-US" dirty="0"/>
              <a:t>.</a:t>
            </a:r>
          </a:p>
          <a:p>
            <a:r>
              <a:rPr lang="ar-SA" sz="2400" b="1" dirty="0">
                <a:solidFill>
                  <a:schemeClr val="accent1">
                    <a:lumMod val="75000"/>
                  </a:schemeClr>
                </a:solidFill>
              </a:rPr>
              <a:t>مرحله دهم: نهادینه سازی</a:t>
            </a:r>
            <a:endParaRPr lang="en-US" sz="2400" b="1" dirty="0">
              <a:solidFill>
                <a:schemeClr val="accent1">
                  <a:lumMod val="75000"/>
                </a:schemeClr>
              </a:solidFill>
            </a:endParaRPr>
          </a:p>
          <a:p>
            <a:pPr marL="0" indent="0">
              <a:buNone/>
            </a:pPr>
            <a:endParaRPr lang="en-US" dirty="0"/>
          </a:p>
          <a:p>
            <a:r>
              <a:rPr lang="ar-SA" dirty="0"/>
              <a:t>پایدار کردن تغییرات و همراه کردن سیستم با خودمان </a:t>
            </a:r>
            <a:r>
              <a:rPr lang="fa-IR" dirty="0"/>
              <a:t>.</a:t>
            </a:r>
            <a:endParaRPr lang="en-US" dirty="0"/>
          </a:p>
          <a:p>
            <a:r>
              <a:rPr lang="ar-SA" dirty="0"/>
              <a:t> اگر این پایداری اتفاق نیفتد، ما در حال دست و پا زدن در آب هستیم و نهایتا در آب فرو می رویم</a:t>
            </a:r>
            <a:r>
              <a:rPr lang="fa-IR" dirty="0"/>
              <a:t>.</a:t>
            </a:r>
            <a:endParaRPr lang="en-US" dirty="0"/>
          </a:p>
          <a:p>
            <a:endParaRPr lang="fa-IR" dirty="0"/>
          </a:p>
        </p:txBody>
      </p:sp>
      <p:pic>
        <p:nvPicPr>
          <p:cNvPr id="4" name="Picture 3"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86175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5" name="Rectangle 4"/>
          <p:cNvSpPr/>
          <p:nvPr/>
        </p:nvSpPr>
        <p:spPr>
          <a:xfrm>
            <a:off x="1377131" y="1089645"/>
            <a:ext cx="7475621" cy="3962751"/>
          </a:xfrm>
          <a:prstGeom prst="rect">
            <a:avLst/>
          </a:prstGeom>
          <a:noFill/>
          <a:ln w="9525" cap="flat" cmpd="sng" algn="ctr">
            <a:solidFill>
              <a:srgbClr val="00B050"/>
            </a:solidFill>
            <a:prstDash val="solid"/>
            <a:round/>
            <a:headEnd type="none" w="med" len="med"/>
            <a:tailEnd type="none" w="med" len="med"/>
          </a:ln>
          <a:effectLst>
            <a:glow rad="228600">
              <a:srgbClr val="065A38">
                <a:alpha val="40000"/>
              </a:srgbClr>
            </a:glow>
          </a:effectLst>
        </p:spPr>
        <p:style>
          <a:lnRef idx="0">
            <a:scrgbClr r="0" g="0" b="0"/>
          </a:lnRef>
          <a:fillRef idx="0">
            <a:scrgbClr r="0" g="0" b="0"/>
          </a:fillRef>
          <a:effectRef idx="0">
            <a:scrgbClr r="0" g="0" b="0"/>
          </a:effectRef>
          <a:fontRef idx="minor">
            <a:schemeClr val="accent2"/>
          </a:fontRef>
        </p:style>
        <p:txBody>
          <a:bodyPr wrap="square">
            <a:spAutoFit/>
          </a:bodyPr>
          <a:lstStyle/>
          <a:p>
            <a:pPr marL="342900" lvl="0" indent="-342900" algn="ctr" rtl="1">
              <a:lnSpc>
                <a:spcPct val="107000"/>
              </a:lnSpc>
              <a:spcAft>
                <a:spcPts val="0"/>
              </a:spcAft>
              <a:buFont typeface="Symbol" panose="05050102010706020507" pitchFamily="18" charset="2"/>
              <a:buChar char=""/>
            </a:pPr>
            <a:endParaRPr lang="fa-IR"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a:p>
            <a:pPr lvl="0" algn="ctr" rtl="1">
              <a:lnSpc>
                <a:spcPct val="107000"/>
              </a:lnSpc>
              <a:spcAft>
                <a:spcPts val="0"/>
              </a:spcAft>
            </a:pPr>
            <a:r>
              <a:rPr lang="fa-IR"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  آموزش یعنی صحنه پردازی یادگیری</a:t>
            </a:r>
            <a:endPar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a:p>
            <a:pPr lvl="0" algn="ctr" rtl="1">
              <a:lnSpc>
                <a:spcPct val="107000"/>
              </a:lnSpc>
              <a:spcAft>
                <a:spcPts val="0"/>
              </a:spcAft>
            </a:pPr>
            <a:r>
              <a:rPr lang="fa-IR"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کسی نمیتواند چیزی یادبگیرد مگراینکه او آمادگی ،همراهی و تمایل به این امر را داشته باشد یا در او به وجود اید.</a:t>
            </a:r>
            <a:endPar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a:p>
            <a:pPr algn="ctr" rtl="1">
              <a:lnSpc>
                <a:spcPct val="107000"/>
              </a:lnSpc>
              <a:spcAft>
                <a:spcPts val="800"/>
              </a:spcAft>
            </a:pPr>
            <a:r>
              <a:rPr lang="fa-IR"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یادگیری </a:t>
            </a:r>
            <a:r>
              <a:rPr lang="fa-IR" sz="3200" dirty="0">
                <a:ln w="0"/>
                <a:solidFill>
                  <a:schemeClr val="accent1"/>
                </a:solidFill>
                <a:effectLst>
                  <a:outerShdw blurRad="38100" dist="25400" dir="5400000" algn="ctr" rotWithShape="0">
                    <a:srgbClr val="6E747A">
                      <a:alpha val="43000"/>
                    </a:srgbClr>
                  </a:outerShdw>
                </a:effectLst>
                <a:cs typeface="2  Bardiya" panose="00000400000000000000" pitchFamily="2" charset="-78"/>
              </a:rPr>
              <a:t>شأن</a:t>
            </a:r>
          </a:p>
          <a:p>
            <a:pPr lvl="0" algn="ctr" rtl="1">
              <a:lnSpc>
                <a:spcPct val="107000"/>
              </a:lnSpc>
              <a:spcAft>
                <a:spcPts val="800"/>
              </a:spcAft>
            </a:pPr>
            <a:r>
              <a:rPr lang="fa-IR"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کودک است و البته شان معلم هم هست.</a:t>
            </a:r>
          </a:p>
          <a:p>
            <a:pPr marL="342900" lvl="0" indent="-342900" algn="ctr" rtl="1">
              <a:lnSpc>
                <a:spcPct val="107000"/>
              </a:lnSpc>
              <a:spcAft>
                <a:spcPts val="800"/>
              </a:spcAft>
              <a:buFont typeface="Symbol" panose="05050102010706020507" pitchFamily="18" charset="2"/>
              <a:buChar char=""/>
            </a:pPr>
            <a:endPar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p:txBody>
      </p:sp>
    </p:spTree>
    <p:extLst>
      <p:ext uri="{BB962C8B-B14F-4D97-AF65-F5344CB8AC3E}">
        <p14:creationId xmlns:p14="http://schemas.microsoft.com/office/powerpoint/2010/main" val="41235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37" y="552506"/>
            <a:ext cx="8596668" cy="3880773"/>
          </a:xfrm>
        </p:spPr>
        <p:txBody>
          <a:bodyPr/>
          <a:lstStyle/>
          <a:p>
            <a:r>
              <a:rPr lang="fa-IR" sz="2800" b="1" dirty="0">
                <a:solidFill>
                  <a:schemeClr val="accent1">
                    <a:lumMod val="75000"/>
                  </a:schemeClr>
                </a:solidFill>
                <a:cs typeface="2  Bardiya" panose="00000400000000000000" pitchFamily="2" charset="-78"/>
              </a:rPr>
              <a:t>فرم اقدام پژوهی:</a:t>
            </a:r>
          </a:p>
          <a:p>
            <a:pPr marL="0" indent="0">
              <a:buNone/>
            </a:pPr>
            <a:endParaRPr lang="fa-IR" sz="2000" b="1" dirty="0">
              <a:solidFill>
                <a:schemeClr val="accent1">
                  <a:lumMod val="75000"/>
                </a:schemeClr>
              </a:solidFill>
              <a:cs typeface="2  Bardiya" panose="00000400000000000000" pitchFamily="2" charset="-78"/>
            </a:endParaRPr>
          </a:p>
          <a:p>
            <a:pPr marL="457200" indent="-457200">
              <a:buFont typeface="+mj-lt"/>
              <a:buAutoNum type="arabicPeriod"/>
            </a:pPr>
            <a:r>
              <a:rPr lang="fa-IR" dirty="0"/>
              <a:t>انتخاب مسئله اقدام پژوهی</a:t>
            </a:r>
          </a:p>
          <a:p>
            <a:pPr marL="457200" indent="-457200">
              <a:buFont typeface="+mj-lt"/>
              <a:buAutoNum type="arabicPeriod"/>
            </a:pPr>
            <a:r>
              <a:rPr lang="fa-IR" dirty="0"/>
              <a:t>جمع آوری اطلاعات   (مقدمه و بیان مسئله)</a:t>
            </a:r>
          </a:p>
          <a:p>
            <a:pPr marL="457200" indent="-457200">
              <a:buFont typeface="+mj-lt"/>
              <a:buAutoNum type="arabicPeriod"/>
            </a:pPr>
            <a:r>
              <a:rPr lang="fa-IR" dirty="0"/>
              <a:t>جمع آموری داده ها  (مشاهده،مصاحبه،صحبت با والدین)</a:t>
            </a:r>
          </a:p>
          <a:p>
            <a:pPr marL="457200" indent="-457200">
              <a:buFont typeface="+mj-lt"/>
              <a:buAutoNum type="arabicPeriod"/>
            </a:pPr>
            <a:r>
              <a:rPr lang="fa-IR" dirty="0"/>
              <a:t>سازماندهی           (تحلیل داده ها و اطلاعات)      </a:t>
            </a:r>
          </a:p>
          <a:p>
            <a:pPr marL="457200" indent="-457200">
              <a:buFont typeface="+mj-lt"/>
              <a:buAutoNum type="arabicPeriod"/>
            </a:pPr>
            <a:r>
              <a:rPr lang="fa-IR" dirty="0"/>
              <a:t>برنامه ریزی و اجرای برنامه ، جمع آوری داده ، تحلیل</a:t>
            </a:r>
          </a:p>
          <a:p>
            <a:pPr marL="457200" indent="-457200">
              <a:buFont typeface="+mj-lt"/>
              <a:buAutoNum type="arabicPeriod"/>
            </a:pPr>
            <a:r>
              <a:rPr lang="fa-IR" dirty="0"/>
              <a:t>نتیجه گیری</a:t>
            </a:r>
          </a:p>
          <a:p>
            <a:pPr marL="0" indent="0">
              <a:buNone/>
            </a:pPr>
            <a:endParaRPr lang="fa-IR" dirty="0"/>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2280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38" y="644886"/>
            <a:ext cx="8596668" cy="5769467"/>
          </a:xfrm>
        </p:spPr>
        <p:txBody>
          <a:bodyPr>
            <a:normAutofit/>
          </a:bodyPr>
          <a:lstStyle/>
          <a:p>
            <a:r>
              <a:rPr lang="fa-IR" sz="2800" b="1" dirty="0">
                <a:solidFill>
                  <a:schemeClr val="accent1">
                    <a:lumMod val="75000"/>
                  </a:schemeClr>
                </a:solidFill>
                <a:cs typeface="2  Bardiya" panose="00000400000000000000" pitchFamily="2" charset="-78"/>
              </a:rPr>
              <a:t>نمونه اقدام پژوهی:</a:t>
            </a:r>
          </a:p>
          <a:p>
            <a:pPr marL="0" indent="0">
              <a:buNone/>
            </a:pPr>
            <a:r>
              <a:rPr lang="fa-IR" sz="2000" b="1" dirty="0">
                <a:solidFill>
                  <a:schemeClr val="accent1">
                    <a:lumMod val="75000"/>
                  </a:schemeClr>
                </a:solidFill>
                <a:cs typeface="2  Bardiya" panose="00000400000000000000" pitchFamily="2" charset="-78"/>
              </a:rPr>
              <a:t>نمونه گردآوری شواهد مهارت سخن گفتن:</a:t>
            </a:r>
          </a:p>
          <a:p>
            <a:pPr marL="0" indent="0">
              <a:lnSpc>
                <a:spcPct val="150000"/>
              </a:lnSpc>
              <a:buNone/>
            </a:pPr>
            <a:r>
              <a:rPr lang="fa-IR" sz="1600" b="1" dirty="0">
                <a:solidFill>
                  <a:schemeClr val="accent1">
                    <a:lumMod val="75000"/>
                  </a:schemeClr>
                </a:solidFill>
                <a:cs typeface="+mj-cs"/>
              </a:rPr>
              <a:t>مشاهده رفتار ریحانه در مدرسه توسط معلم:</a:t>
            </a:r>
          </a:p>
          <a:p>
            <a:pPr marL="0" indent="0">
              <a:lnSpc>
                <a:spcPct val="150000"/>
              </a:lnSpc>
              <a:buNone/>
            </a:pPr>
            <a:r>
              <a:rPr lang="fa-IR" sz="1600" dirty="0">
                <a:cs typeface="+mj-cs"/>
              </a:rPr>
              <a:t>بر روی کلاس همیشه گوشه آخر و کنج کلاس را برای نشستن انتخاب میکند و در بحث های گروهی شرکت نمی کند.</a:t>
            </a:r>
          </a:p>
          <a:p>
            <a:pPr marL="0" indent="0">
              <a:lnSpc>
                <a:spcPct val="150000"/>
              </a:lnSpc>
              <a:buNone/>
            </a:pPr>
            <a:r>
              <a:rPr lang="fa-IR" sz="1600" dirty="0">
                <a:cs typeface="+mj-cs"/>
              </a:rPr>
              <a:t>در کلاس شکایتی از کسی ندارد حتی اگر بچه ها اورا اذیت کنند.</a:t>
            </a:r>
          </a:p>
          <a:p>
            <a:pPr marL="0" indent="0">
              <a:lnSpc>
                <a:spcPct val="150000"/>
              </a:lnSpc>
              <a:buNone/>
            </a:pPr>
            <a:r>
              <a:rPr lang="fa-IR" sz="1600" dirty="0">
                <a:cs typeface="+mj-cs"/>
              </a:rPr>
              <a:t>در زنگ تفریح اکثرا تنها است و در حیاط مدرسه می ایستد و با نوک پا به زمین می کوبد و در زنگ های ورزش در بازی بچه ها اصلا شرکت نمی کند.</a:t>
            </a:r>
          </a:p>
          <a:p>
            <a:pPr marL="0" indent="0">
              <a:lnSpc>
                <a:spcPct val="150000"/>
              </a:lnSpc>
              <a:buNone/>
            </a:pPr>
            <a:r>
              <a:rPr lang="fa-IR" sz="1600" dirty="0">
                <a:cs typeface="+mj-cs"/>
              </a:rPr>
              <a:t>در هنگام به خانه رفتن تنها و سر به زیر می رود.</a:t>
            </a:r>
          </a:p>
          <a:p>
            <a:pPr marL="0" indent="0">
              <a:lnSpc>
                <a:spcPct val="150000"/>
              </a:lnSpc>
              <a:buNone/>
            </a:pPr>
            <a:endParaRPr lang="fa-IR" sz="1600" dirty="0">
              <a:solidFill>
                <a:schemeClr val="accent1">
                  <a:lumMod val="75000"/>
                </a:schemeClr>
              </a:solidFill>
              <a:cs typeface="+mj-cs"/>
            </a:endParaRPr>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8255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630037" y="694395"/>
            <a:ext cx="8596668" cy="5532984"/>
          </a:xfrm>
        </p:spPr>
        <p:txBody>
          <a:bodyPr>
            <a:normAutofit/>
          </a:bodyPr>
          <a:lstStyle/>
          <a:p>
            <a:pPr marL="0" indent="0">
              <a:buNone/>
            </a:pPr>
            <a:r>
              <a:rPr lang="fa-IR" sz="2800" b="1" dirty="0">
                <a:solidFill>
                  <a:schemeClr val="accent1">
                    <a:lumMod val="75000"/>
                  </a:schemeClr>
                </a:solidFill>
                <a:cs typeface="2  Bardiya" panose="00000400000000000000" pitchFamily="2" charset="-78"/>
              </a:rPr>
              <a:t>مصاحبه از والدین و دوستان:</a:t>
            </a:r>
          </a:p>
          <a:p>
            <a:pPr marL="0" indent="0">
              <a:lnSpc>
                <a:spcPct val="150000"/>
              </a:lnSpc>
              <a:buNone/>
            </a:pPr>
            <a:r>
              <a:rPr lang="fa-IR" dirty="0"/>
              <a:t>پدر او فردی مسن و مادرش نیز مسن بود و دارای شش فرزند.</a:t>
            </a:r>
          </a:p>
          <a:p>
            <a:pPr marL="0" indent="0">
              <a:lnSpc>
                <a:spcPct val="150000"/>
              </a:lnSpc>
              <a:buNone/>
            </a:pPr>
            <a:r>
              <a:rPr lang="fa-IR" dirty="0"/>
              <a:t>ریحانه در سن سه سالگی دچار تشنج شد و بعد  از مداوا کمی لکنت زبان داشت.</a:t>
            </a:r>
          </a:p>
          <a:p>
            <a:pPr marL="0" indent="0">
              <a:lnSpc>
                <a:spcPct val="150000"/>
              </a:lnSpc>
              <a:buNone/>
            </a:pPr>
            <a:r>
              <a:rPr lang="fa-IR" dirty="0"/>
              <a:t>او همیشه تکالیف خود را انجام می دهد، در همه مهمانی ها شرکت می کند ولی آرام و ساکت است و فقط به سوال دیگران پاسخ می دهد و بارها اورا نزد پزشک برده ایم و گفتند هیچ مشکلی ندارد.</a:t>
            </a:r>
          </a:p>
          <a:p>
            <a:pPr marL="0" indent="0">
              <a:lnSpc>
                <a:spcPct val="150000"/>
              </a:lnSpc>
              <a:buNone/>
            </a:pPr>
            <a:r>
              <a:rPr lang="fa-IR" dirty="0"/>
              <a:t>دوستان ریحانه می گویند او دختر خوبی است ولی با بچه ها بازی نمی کند و با کسی کاری ندارد و درس هایش را می خواند.</a:t>
            </a:r>
          </a:p>
          <a:p>
            <a:pPr marL="0" indent="0">
              <a:lnSpc>
                <a:spcPct val="150000"/>
              </a:lnSpc>
              <a:buNone/>
            </a:pPr>
            <a:r>
              <a:rPr lang="fa-IR" dirty="0"/>
              <a:t>معلم سال قبل او میگوید در سال قبل هم آرام و ساکت بوده و تغییری نکرده است،در طول سال که از طرف بهداشت آمدند اظهار داشتند که ریحانه در سن پایین دچار تشنج شده و لازم به توجه بیشتری دارد.</a:t>
            </a:r>
          </a:p>
        </p:txBody>
      </p:sp>
    </p:spTree>
    <p:extLst>
      <p:ext uri="{BB962C8B-B14F-4D97-AF65-F5344CB8AC3E}">
        <p14:creationId xmlns:p14="http://schemas.microsoft.com/office/powerpoint/2010/main" val="11705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678999" y="1100920"/>
            <a:ext cx="8596668" cy="5959919"/>
          </a:xfrm>
        </p:spPr>
        <p:txBody>
          <a:bodyPr>
            <a:normAutofit/>
          </a:bodyPr>
          <a:lstStyle/>
          <a:p>
            <a:pPr marL="0" indent="0" algn="ctr">
              <a:buNone/>
            </a:pPr>
            <a:r>
              <a:rPr lang="fa-IR" b="1" dirty="0">
                <a:solidFill>
                  <a:schemeClr val="accent1">
                    <a:lumMod val="75000"/>
                  </a:schemeClr>
                </a:solidFill>
              </a:rPr>
              <a:t>درس پژوهی مدل بهسازی مداوم  آموزش</a:t>
            </a:r>
          </a:p>
          <a:p>
            <a:pPr>
              <a:buFont typeface="+mj-lt"/>
              <a:buAutoNum type="arabicParenR"/>
            </a:pPr>
            <a:r>
              <a:rPr lang="fa-IR" dirty="0"/>
              <a:t>مطالعه و پژوهش جمعی پیرامون عمل تدریس است </a:t>
            </a:r>
          </a:p>
          <a:p>
            <a:pPr>
              <a:buFont typeface="+mj-lt"/>
              <a:buAutoNum type="arabicParenR"/>
            </a:pPr>
            <a:r>
              <a:rPr lang="fa-IR" dirty="0"/>
              <a:t>در بیان دیگر الگوی بهسازی مستمر و بلند مدت</a:t>
            </a:r>
          </a:p>
          <a:p>
            <a:pPr>
              <a:buFont typeface="+mj-lt"/>
              <a:buAutoNum type="arabicParenR"/>
            </a:pPr>
            <a:r>
              <a:rPr lang="fa-IR" dirty="0"/>
              <a:t>بهبود مستقیم آموزشی با توجه به شرایط</a:t>
            </a:r>
          </a:p>
          <a:p>
            <a:pPr marL="0" indent="0">
              <a:buNone/>
            </a:pPr>
            <a:endParaRPr lang="fa-IR" b="1" dirty="0"/>
          </a:p>
          <a:p>
            <a:pPr marL="0" indent="0">
              <a:buNone/>
            </a:pPr>
            <a:r>
              <a:rPr lang="fa-IR" b="1" dirty="0"/>
              <a:t>درکشورهای شرقی مثل ژاپن،سنگاپور و و هنگ کنگ این روش مرسوم  است ، اما مدل درس پژوهی ژاپنی جهانی شده زیرا:</a:t>
            </a:r>
          </a:p>
          <a:p>
            <a:pPr lvl="0">
              <a:buFont typeface="+mj-lt"/>
              <a:buAutoNum type="arabicParenR"/>
            </a:pPr>
            <a:r>
              <a:rPr lang="fa-IR" dirty="0"/>
              <a:t>در مدل ژاپنی قرار بر این شد که معلم همیشه به کلاس درس همکارانش برود.</a:t>
            </a:r>
            <a:endParaRPr lang="en-US" dirty="0"/>
          </a:p>
          <a:p>
            <a:pPr lvl="0">
              <a:buFont typeface="+mj-lt"/>
              <a:buAutoNum type="arabicParenR"/>
            </a:pPr>
            <a:r>
              <a:rPr lang="fa-IR" dirty="0"/>
              <a:t>در کلاسش به روی دیگر معلمان باز باشد تا همواره یاد بگیرند.</a:t>
            </a:r>
            <a:endParaRPr lang="en-US" dirty="0"/>
          </a:p>
          <a:p>
            <a:pPr lvl="0">
              <a:buFont typeface="+mj-lt"/>
              <a:buAutoNum type="arabicParenR"/>
            </a:pPr>
            <a:r>
              <a:rPr lang="fa-IR" dirty="0"/>
              <a:t>کلاس خود را با پژوهش و تحقیق اداره کند.</a:t>
            </a:r>
            <a:endParaRPr lang="en-US" dirty="0"/>
          </a:p>
          <a:p>
            <a:pPr lvl="0">
              <a:buFont typeface="+mj-lt"/>
              <a:buAutoNum type="arabicParenR"/>
            </a:pPr>
            <a:r>
              <a:rPr lang="fa-IR" dirty="0"/>
              <a:t>تغییر مداوم و بهسازی مستمر آموزش ، جزء ذات معلمی شود.</a:t>
            </a:r>
            <a:endParaRPr lang="en-US" dirty="0"/>
          </a:p>
          <a:p>
            <a:pPr>
              <a:buFont typeface="+mj-lt"/>
              <a:buAutoNum type="arabicParenR"/>
            </a:pPr>
            <a:r>
              <a:rPr lang="fa-IR" dirty="0"/>
              <a:t>آرام آرام در تعامل با روشهای حل مسئله (درس پژوهی در ژاپن از طرح پرسش شروع شد و کم کم به فرهنگ تبدیل شد. </a:t>
            </a:r>
            <a:endParaRPr lang="en-US" dirty="0"/>
          </a:p>
          <a:p>
            <a:pPr lvl="0">
              <a:buFont typeface="+mj-lt"/>
              <a:buAutoNum type="arabicParenR"/>
            </a:pPr>
            <a:r>
              <a:rPr lang="fa-IR" dirty="0"/>
              <a:t>وفرهنگ آن در تعامل همه ی اجزای مدرسه ساخته شد. </a:t>
            </a:r>
          </a:p>
          <a:p>
            <a:pPr marL="0" lvl="0" indent="0">
              <a:buNone/>
            </a:pPr>
            <a:endParaRPr lang="fa-IR" dirty="0"/>
          </a:p>
          <a:p>
            <a:pPr>
              <a:buFont typeface="+mj-lt"/>
              <a:buAutoNum type="arabicParenR"/>
            </a:pPr>
            <a:endParaRPr lang="fa-IR" dirty="0"/>
          </a:p>
        </p:txBody>
      </p:sp>
      <p:sp>
        <p:nvSpPr>
          <p:cNvPr id="4" name="Content Placeholder 2"/>
          <p:cNvSpPr txBox="1">
            <a:spLocks/>
          </p:cNvSpPr>
          <p:nvPr/>
        </p:nvSpPr>
        <p:spPr>
          <a:xfrm>
            <a:off x="678999" y="376419"/>
            <a:ext cx="8596668" cy="72450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b="1" dirty="0">
                <a:solidFill>
                  <a:schemeClr val="accent1">
                    <a:lumMod val="75000"/>
                  </a:schemeClr>
                </a:solidFill>
                <a:cs typeface="2  Bardiya" panose="00000400000000000000" pitchFamily="2" charset="-78"/>
              </a:rPr>
              <a:t>درس پژوهی به زبان ساده:</a:t>
            </a:r>
            <a:endParaRPr lang="fa-IR" b="1" dirty="0">
              <a:solidFill>
                <a:schemeClr val="accent1">
                  <a:lumMod val="75000"/>
                </a:schemeClr>
              </a:solidFill>
            </a:endParaRPr>
          </a:p>
        </p:txBody>
      </p:sp>
    </p:spTree>
    <p:extLst>
      <p:ext uri="{BB962C8B-B14F-4D97-AF65-F5344CB8AC3E}">
        <p14:creationId xmlns:p14="http://schemas.microsoft.com/office/powerpoint/2010/main" val="35226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566975" y="568272"/>
            <a:ext cx="8596668" cy="6084776"/>
          </a:xfrm>
        </p:spPr>
        <p:txBody>
          <a:bodyPr>
            <a:normAutofit/>
          </a:bodyPr>
          <a:lstStyle/>
          <a:p>
            <a:r>
              <a:rPr lang="fa-IR" sz="2800" b="1" dirty="0">
                <a:solidFill>
                  <a:schemeClr val="accent1">
                    <a:lumMod val="75000"/>
                  </a:schemeClr>
                </a:solidFill>
                <a:cs typeface="2  Bardiya" panose="00000400000000000000" pitchFamily="2" charset="-78"/>
              </a:rPr>
              <a:t>در این نمونه تیترهای زیر وجود دارد:</a:t>
            </a:r>
          </a:p>
          <a:p>
            <a:pPr>
              <a:buFont typeface="+mj-lt"/>
              <a:buAutoNum type="arabicPeriod"/>
            </a:pPr>
            <a:r>
              <a:rPr lang="fa-IR" dirty="0">
                <a:cs typeface="+mj-cs"/>
              </a:rPr>
              <a:t>موضوع در مورد مهارت سخن گفتن</a:t>
            </a:r>
          </a:p>
          <a:p>
            <a:pPr>
              <a:buFont typeface="+mj-lt"/>
              <a:buAutoNum type="arabicPeriod"/>
            </a:pPr>
            <a:r>
              <a:rPr lang="fa-IR" dirty="0">
                <a:cs typeface="+mj-cs"/>
              </a:rPr>
              <a:t>چکیده در مورد مهارت سخن گفتن</a:t>
            </a:r>
          </a:p>
          <a:p>
            <a:pPr>
              <a:buFont typeface="+mj-lt"/>
              <a:buAutoNum type="arabicPeriod"/>
            </a:pPr>
            <a:r>
              <a:rPr lang="fa-IR" dirty="0">
                <a:cs typeface="+mj-cs"/>
              </a:rPr>
              <a:t>مقدمه </a:t>
            </a:r>
            <a:r>
              <a:rPr lang="fa-IR" dirty="0"/>
              <a:t>در مورد مهارت سخن گفتن</a:t>
            </a:r>
          </a:p>
          <a:p>
            <a:pPr>
              <a:buFont typeface="+mj-lt"/>
              <a:buAutoNum type="arabicPeriod"/>
            </a:pPr>
            <a:r>
              <a:rPr lang="fa-IR" dirty="0">
                <a:cs typeface="+mj-cs"/>
              </a:rPr>
              <a:t>بیان مسئله </a:t>
            </a:r>
            <a:r>
              <a:rPr lang="fa-IR" dirty="0"/>
              <a:t>در مورد مهارت سخن گفتن</a:t>
            </a:r>
            <a:endParaRPr lang="fa-IR" dirty="0">
              <a:cs typeface="+mj-cs"/>
            </a:endParaRPr>
          </a:p>
          <a:p>
            <a:pPr>
              <a:buFont typeface="+mj-lt"/>
              <a:buAutoNum type="arabicPeriod"/>
            </a:pPr>
            <a:r>
              <a:rPr lang="fa-IR" dirty="0">
                <a:cs typeface="+mj-cs"/>
              </a:rPr>
              <a:t>توصیف وضعیت موجود</a:t>
            </a:r>
          </a:p>
          <a:p>
            <a:pPr>
              <a:buFont typeface="+mj-lt"/>
              <a:buAutoNum type="arabicPeriod"/>
            </a:pPr>
            <a:r>
              <a:rPr lang="fa-IR" dirty="0">
                <a:cs typeface="+mj-cs"/>
              </a:rPr>
              <a:t>گردآوری اطلاعات </a:t>
            </a:r>
            <a:r>
              <a:rPr lang="fa-IR" dirty="0"/>
              <a:t>در مورد مهارت سخن گفتن</a:t>
            </a:r>
          </a:p>
          <a:p>
            <a:pPr>
              <a:buFont typeface="+mj-lt"/>
              <a:buAutoNum type="arabicPeriod"/>
            </a:pPr>
            <a:r>
              <a:rPr lang="fa-IR" dirty="0"/>
              <a:t>تجزیه و تحلیل و تفسیر داده هادر مورد مهارت سخن گفتن</a:t>
            </a:r>
          </a:p>
          <a:p>
            <a:pPr>
              <a:buFont typeface="+mj-lt"/>
              <a:buAutoNum type="arabicPeriod"/>
            </a:pPr>
            <a:r>
              <a:rPr lang="fa-IR" dirty="0"/>
              <a:t>انتخاب راه جدید موقتی در مورد مهارت سخن گفتن</a:t>
            </a:r>
          </a:p>
          <a:p>
            <a:pPr>
              <a:buFont typeface="+mj-lt"/>
              <a:buAutoNum type="arabicPeriod"/>
            </a:pPr>
            <a:r>
              <a:rPr lang="fa-IR" dirty="0"/>
              <a:t>اجرای راه جدید و نظارت برآن در مورد مهارت سخن گفتن</a:t>
            </a:r>
          </a:p>
          <a:p>
            <a:pPr>
              <a:buFont typeface="+mj-lt"/>
              <a:buAutoNum type="arabicPeriod"/>
            </a:pPr>
            <a:r>
              <a:rPr lang="fa-IR" dirty="0"/>
              <a:t>گرد آوری اطلاعات در مورد مهارت سخن گفتن</a:t>
            </a:r>
          </a:p>
          <a:p>
            <a:pPr>
              <a:buFont typeface="+mj-lt"/>
              <a:buAutoNum type="arabicPeriod"/>
            </a:pPr>
            <a:r>
              <a:rPr lang="fa-IR" dirty="0"/>
              <a:t>ارزشیابی تاثیر اقدام جدید و تعیین اعتبار آن در مورد سخن گفتن</a:t>
            </a:r>
          </a:p>
          <a:p>
            <a:pPr>
              <a:buFont typeface="+mj-lt"/>
              <a:buAutoNum type="arabicPeriod"/>
            </a:pPr>
            <a:r>
              <a:rPr lang="fa-IR" dirty="0"/>
              <a:t>تجدید نظر و دادن گزارش نهایی یا اطلاع رسانی در مورد مهارت سخن گفتن</a:t>
            </a:r>
          </a:p>
          <a:p>
            <a:pPr>
              <a:buFont typeface="+mj-lt"/>
              <a:buAutoNum type="arabicPeriod"/>
            </a:pPr>
            <a:r>
              <a:rPr lang="fa-IR" dirty="0"/>
              <a:t>نتیجه گیری در مورد مهارت سخن گفتن</a:t>
            </a:r>
          </a:p>
        </p:txBody>
      </p:sp>
    </p:spTree>
    <p:extLst>
      <p:ext uri="{BB962C8B-B14F-4D97-AF65-F5344CB8AC3E}">
        <p14:creationId xmlns:p14="http://schemas.microsoft.com/office/powerpoint/2010/main" val="37276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10195" y="1885176"/>
            <a:ext cx="8165432" cy="2261938"/>
          </a:xfrm>
          <a:prstGeom prst="roundRect">
            <a:avLst/>
          </a:prstGeom>
          <a:effectLst>
            <a:outerShdw blurRad="50800" dist="38100" dir="5400000" rotWithShape="0">
              <a:srgbClr val="000000">
                <a:alpha val="35000"/>
              </a:srgbClr>
            </a:outerShdw>
            <a:reflection blurRad="6350" stA="50000" endA="300" endPos="55500" dist="101600" dir="5400000" sy="-100000" algn="bl" rotWithShape="0"/>
          </a:effectLst>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5" name="Rectangle 4"/>
          <p:cNvSpPr/>
          <p:nvPr/>
        </p:nvSpPr>
        <p:spPr>
          <a:xfrm>
            <a:off x="810195" y="2338149"/>
            <a:ext cx="8165432" cy="1475404"/>
          </a:xfrm>
          <a:prstGeom prst="rect">
            <a:avLst/>
          </a:prstGeom>
        </p:spPr>
        <p:txBody>
          <a:bodyPr wrap="square">
            <a:spAutoFit/>
          </a:bodyPr>
          <a:lstStyle/>
          <a:p>
            <a:pPr lvl="0" algn="ctr" rtl="1">
              <a:lnSpc>
                <a:spcPct val="107000"/>
              </a:lnSpc>
              <a:spcAft>
                <a:spcPts val="800"/>
              </a:spcAft>
            </a:pPr>
            <a:r>
              <a:rPr lang="fa-IR" sz="2800" b="1" dirty="0">
                <a:ln w="13462">
                  <a:solidFill>
                    <a:srgbClr val="BFCB63"/>
                  </a:solidFill>
                  <a:prstDash val="solid"/>
                </a:ln>
                <a:solidFill>
                  <a:srgbClr val="FF0000"/>
                </a:solidFill>
                <a:effectLst>
                  <a:outerShdw dist="38100" dir="2700000" algn="bl" rotWithShape="0">
                    <a:schemeClr val="accent5"/>
                  </a:outerShdw>
                </a:effectLst>
                <a:latin typeface="Calibri" panose="020F0502020204030204" pitchFamily="34" charset="0"/>
                <a:ea typeface="Calibri" panose="020F0502020204030204" pitchFamily="34" charset="0"/>
                <a:cs typeface="2  Bardiya" panose="00000400000000000000" pitchFamily="2" charset="-78"/>
              </a:rPr>
              <a:t>تحول امری درونی و شدنی است و احساس تکلیف شخصی یا رسالت انتزاعی در آن راه ندارد.ما نمیتوانیم کسی را وادار به انجام کاری کنیم.ما دعوت به اندیشه ونقد میکنیم.</a:t>
            </a:r>
            <a:endParaRPr lang="en-US" sz="2800" b="1" dirty="0">
              <a:ln w="13462">
                <a:solidFill>
                  <a:srgbClr val="BFCB63"/>
                </a:solidFill>
                <a:prstDash val="solid"/>
              </a:ln>
              <a:solidFill>
                <a:srgbClr val="FF0000"/>
              </a:solidFill>
              <a:effectLst>
                <a:outerShdw dist="38100" dir="2700000" algn="bl" rotWithShape="0">
                  <a:schemeClr val="accent5"/>
                </a:outerShdw>
              </a:effectLst>
              <a:latin typeface="Calibri" panose="020F0502020204030204" pitchFamily="34" charset="0"/>
              <a:ea typeface="Calibri" panose="020F0502020204030204" pitchFamily="34" charset="0"/>
              <a:cs typeface="2  Bardiya" panose="00000400000000000000" pitchFamily="2" charset="-78"/>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67491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74418" y="1925052"/>
            <a:ext cx="7216656" cy="2261938"/>
          </a:xfrm>
          <a:prstGeom prst="roundRect">
            <a:avLst/>
          </a:prstGeom>
          <a:effectLst>
            <a:outerShdw blurRad="50800" dist="38100" dir="5400000" rotWithShape="0">
              <a:srgbClr val="000000">
                <a:alpha val="35000"/>
              </a:srgbClr>
            </a:outerShdw>
            <a:reflection blurRad="6350" stA="50000" endA="300" endPos="55500" dist="101600" dir="5400000" sy="-100000" algn="bl" rotWithShape="0"/>
          </a:effectLst>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4" name="Rectangle 3"/>
          <p:cNvSpPr/>
          <p:nvPr/>
        </p:nvSpPr>
        <p:spPr>
          <a:xfrm>
            <a:off x="2005263" y="2576445"/>
            <a:ext cx="6096000" cy="954107"/>
          </a:xfrm>
          <a:prstGeom prst="rect">
            <a:avLst/>
          </a:prstGeom>
        </p:spPr>
        <p:txBody>
          <a:bodyPr>
            <a:spAutoFit/>
          </a:bodyPr>
          <a:lstStyle/>
          <a:p>
            <a:pPr algn="ctr"/>
            <a:r>
              <a:rPr lang="fa-IR" sz="2800" b="1" dirty="0">
                <a:solidFill>
                  <a:schemeClr val="bg1"/>
                </a:solidFill>
                <a:latin typeface="Calibri" panose="020F0502020204030204" pitchFamily="34" charset="0"/>
                <a:ea typeface="Calibri" panose="020F0502020204030204" pitchFamily="34" charset="0"/>
                <a:cs typeface="2  Bardiya" panose="00000400000000000000" pitchFamily="2" charset="-78"/>
              </a:rPr>
              <a:t>ما در شرایط حاضر نیازمند تشکلی مردمی باعنوان "خیرین بهسازی آموزش ایران"هستیم.</a:t>
            </a:r>
            <a:endParaRPr lang="fa-IR" sz="2800" b="1" dirty="0">
              <a:solidFill>
                <a:schemeClr val="bg1"/>
              </a:solidFill>
              <a:cs typeface="2  Bardiya" panose="00000400000000000000" pitchFamily="2" charset="-78"/>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72823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69" y="1277880"/>
            <a:ext cx="1718200" cy="229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788" y="1277880"/>
            <a:ext cx="1551749" cy="229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769" y="4168063"/>
            <a:ext cx="1685983" cy="229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a:spLocks noGrp="1"/>
          </p:cNvSpPr>
          <p:nvPr>
            <p:ph idx="1"/>
          </p:nvPr>
        </p:nvSpPr>
        <p:spPr>
          <a:xfrm>
            <a:off x="519679" y="678630"/>
            <a:ext cx="8596668" cy="1433949"/>
          </a:xfrm>
        </p:spPr>
        <p:txBody>
          <a:bodyPr>
            <a:normAutofit/>
          </a:bodyPr>
          <a:lstStyle/>
          <a:p>
            <a:r>
              <a:rPr lang="fa-IR" sz="2800" b="1" dirty="0">
                <a:solidFill>
                  <a:schemeClr val="accent1">
                    <a:lumMod val="75000"/>
                  </a:schemeClr>
                </a:solidFill>
                <a:cs typeface="2  Bardiya" panose="00000400000000000000" pitchFamily="2" charset="-78"/>
              </a:rPr>
              <a:t>مجموعه کتاب های پیشنهادی:</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6788" y="4168063"/>
            <a:ext cx="1507638" cy="2316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6215" y="2423346"/>
            <a:ext cx="1615769" cy="2498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32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80">
                                          <p:stCondLst>
                                            <p:cond delay="0"/>
                                          </p:stCondLst>
                                        </p:cTn>
                                        <p:tgtEl>
                                          <p:spTgt spid="12"/>
                                        </p:tgtEl>
                                      </p:cBhvr>
                                    </p:animEffect>
                                    <p:anim calcmode="lin" valueType="num">
                                      <p:cBhvr>
                                        <p:cTn id="7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2" dur="26">
                                          <p:stCondLst>
                                            <p:cond delay="650"/>
                                          </p:stCondLst>
                                        </p:cTn>
                                        <p:tgtEl>
                                          <p:spTgt spid="12"/>
                                        </p:tgtEl>
                                      </p:cBhvr>
                                      <p:to x="100000" y="60000"/>
                                    </p:animScale>
                                    <p:animScale>
                                      <p:cBhvr>
                                        <p:cTn id="83" dur="166" decel="50000">
                                          <p:stCondLst>
                                            <p:cond delay="676"/>
                                          </p:stCondLst>
                                        </p:cTn>
                                        <p:tgtEl>
                                          <p:spTgt spid="12"/>
                                        </p:tgtEl>
                                      </p:cBhvr>
                                      <p:to x="100000" y="100000"/>
                                    </p:animScale>
                                    <p:animScale>
                                      <p:cBhvr>
                                        <p:cTn id="84" dur="26">
                                          <p:stCondLst>
                                            <p:cond delay="1312"/>
                                          </p:stCondLst>
                                        </p:cTn>
                                        <p:tgtEl>
                                          <p:spTgt spid="12"/>
                                        </p:tgtEl>
                                      </p:cBhvr>
                                      <p:to x="100000" y="80000"/>
                                    </p:animScale>
                                    <p:animScale>
                                      <p:cBhvr>
                                        <p:cTn id="85" dur="166" decel="50000">
                                          <p:stCondLst>
                                            <p:cond delay="1338"/>
                                          </p:stCondLst>
                                        </p:cTn>
                                        <p:tgtEl>
                                          <p:spTgt spid="12"/>
                                        </p:tgtEl>
                                      </p:cBhvr>
                                      <p:to x="100000" y="100000"/>
                                    </p:animScale>
                                    <p:animScale>
                                      <p:cBhvr>
                                        <p:cTn id="86" dur="26">
                                          <p:stCondLst>
                                            <p:cond delay="1642"/>
                                          </p:stCondLst>
                                        </p:cTn>
                                        <p:tgtEl>
                                          <p:spTgt spid="12"/>
                                        </p:tgtEl>
                                      </p:cBhvr>
                                      <p:to x="100000" y="90000"/>
                                    </p:animScale>
                                    <p:animScale>
                                      <p:cBhvr>
                                        <p:cTn id="87" dur="166" decel="50000">
                                          <p:stCondLst>
                                            <p:cond delay="1668"/>
                                          </p:stCondLst>
                                        </p:cTn>
                                        <p:tgtEl>
                                          <p:spTgt spid="12"/>
                                        </p:tgtEl>
                                      </p:cBhvr>
                                      <p:to x="100000" y="100000"/>
                                    </p:animScale>
                                    <p:animScale>
                                      <p:cBhvr>
                                        <p:cTn id="88" dur="26">
                                          <p:stCondLst>
                                            <p:cond delay="1808"/>
                                          </p:stCondLst>
                                        </p:cTn>
                                        <p:tgtEl>
                                          <p:spTgt spid="12"/>
                                        </p:tgtEl>
                                      </p:cBhvr>
                                      <p:to x="100000" y="95000"/>
                                    </p:animScale>
                                    <p:animScale>
                                      <p:cBhvr>
                                        <p:cTn id="8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679" y="678629"/>
            <a:ext cx="8596668" cy="5593833"/>
          </a:xfrm>
        </p:spPr>
        <p:txBody>
          <a:bodyPr>
            <a:normAutofit/>
          </a:bodyPr>
          <a:lstStyle/>
          <a:p>
            <a:r>
              <a:rPr lang="fa-IR" sz="2800" b="1" dirty="0">
                <a:solidFill>
                  <a:schemeClr val="accent1">
                    <a:lumMod val="75000"/>
                  </a:schemeClr>
                </a:solidFill>
                <a:cs typeface="2  Bardiya" panose="00000400000000000000" pitchFamily="2" charset="-78"/>
              </a:rPr>
              <a:t>منابع:</a:t>
            </a:r>
          </a:p>
          <a:p>
            <a:pPr>
              <a:buFont typeface="Arial" panose="020B0604020202020204" pitchFamily="34" charset="0"/>
              <a:buChar char="•"/>
            </a:pPr>
            <a:r>
              <a:rPr lang="fa-IR" dirty="0">
                <a:cs typeface="+mj-cs"/>
              </a:rPr>
              <a:t>آهنچیان(گروهی از نویسندگان) (1383) اقدام پژوهی : راهبردی برای بهبود آموزش و تدریس ( اصول، نظریه ها و چارچوب عمل)</a:t>
            </a:r>
          </a:p>
          <a:p>
            <a:pPr>
              <a:buFont typeface="Arial" panose="020B0604020202020204" pitchFamily="34" charset="0"/>
              <a:buChar char="•"/>
            </a:pPr>
            <a:r>
              <a:rPr lang="fa-IR" dirty="0">
                <a:cs typeface="+mj-cs"/>
              </a:rPr>
              <a:t>محمدرضا سرکار آرانی(1394) درس پژوهی: ایده ای جهانی برای بهسازی آموزش و غنی سازی یادگیری</a:t>
            </a:r>
          </a:p>
          <a:p>
            <a:pPr>
              <a:buFont typeface="Arial" panose="020B0604020202020204" pitchFamily="34" charset="0"/>
              <a:buChar char="•"/>
            </a:pPr>
            <a:r>
              <a:rPr lang="fa-IR" dirty="0"/>
              <a:t>محمد ناصری(1395) در تمنای یادگیری : جلوه ای از زندگی و اندیشه های تربیتی محمدرضا سرکار آرانی</a:t>
            </a:r>
            <a:endParaRPr lang="fa-IR" dirty="0">
              <a:cs typeface="+mj-cs"/>
            </a:endParaRPr>
          </a:p>
          <a:p>
            <a:pPr>
              <a:buFont typeface="Arial" panose="020B0604020202020204" pitchFamily="34" charset="0"/>
              <a:buChar char="•"/>
            </a:pPr>
            <a:r>
              <a:rPr lang="fa-IR" dirty="0">
                <a:cs typeface="+mj-cs"/>
              </a:rPr>
              <a:t>دکترابوالفضل بختیاری،کبری مصدقی نیک(1393) تدریس پژوهی یا درس پژوهی:روش بهسازی فرهنگ آموزش و تدریس</a:t>
            </a:r>
          </a:p>
          <a:p>
            <a:pPr>
              <a:buFont typeface="Arial" panose="020B0604020202020204" pitchFamily="34" charset="0"/>
              <a:buChar char="•"/>
            </a:pPr>
            <a:r>
              <a:rPr lang="fa-IR" dirty="0">
                <a:cs typeface="+mj-cs"/>
              </a:rPr>
              <a:t>کاترین لوئیس،جکلین هارد ( 1395 ) ترجمه بختیاری،کیخانژاد،فلاح، درس پژوهی گام به گام :شیوه ی بهبود آموزش و تدریس</a:t>
            </a:r>
          </a:p>
          <a:p>
            <a:pPr marL="0" indent="0">
              <a:buNone/>
            </a:pPr>
            <a:endParaRPr lang="fa-IR" sz="2800" b="1" dirty="0">
              <a:solidFill>
                <a:schemeClr val="accent1">
                  <a:lumMod val="75000"/>
                </a:schemeClr>
              </a:solidFill>
              <a:cs typeface="2  Bardiya" panose="00000400000000000000" pitchFamily="2" charset="-78"/>
            </a:endParaRPr>
          </a:p>
          <a:p>
            <a:pPr marL="0" indent="0">
              <a:buNone/>
            </a:pPr>
            <a:endParaRPr lang="fa-IR" sz="2800" b="1" dirty="0">
              <a:solidFill>
                <a:schemeClr val="accent1">
                  <a:lumMod val="75000"/>
                </a:schemeClr>
              </a:solidFill>
              <a:cs typeface="2  Bardiya" panose="00000400000000000000" pitchFamily="2" charset="-78"/>
            </a:endParaRPr>
          </a:p>
          <a:p>
            <a:pPr marL="0" indent="0">
              <a:buNone/>
            </a:pPr>
            <a:endParaRPr lang="fa-IR" sz="2800" b="1" dirty="0">
              <a:solidFill>
                <a:schemeClr val="accent1">
                  <a:lumMod val="75000"/>
                </a:schemeClr>
              </a:solidFill>
              <a:cs typeface="2  Bardiya" panose="00000400000000000000" pitchFamily="2" charset="-78"/>
            </a:endParaRPr>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8113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
        <p:nvSpPr>
          <p:cNvPr id="3" name="Content Placeholder 2"/>
          <p:cNvSpPr>
            <a:spLocks noGrp="1"/>
          </p:cNvSpPr>
          <p:nvPr>
            <p:ph idx="1"/>
          </p:nvPr>
        </p:nvSpPr>
        <p:spPr>
          <a:xfrm>
            <a:off x="1828800" y="1583073"/>
            <a:ext cx="7445202" cy="3566443"/>
          </a:xfrm>
        </p:spPr>
        <p:txBody>
          <a:bodyPr>
            <a:noAutofit/>
          </a:bodyPr>
          <a:lstStyle/>
          <a:p>
            <a:pPr marL="0" indent="0">
              <a:lnSpc>
                <a:spcPct val="150000"/>
              </a:lnSpc>
              <a:buNone/>
            </a:pPr>
            <a:r>
              <a:rPr lang="fa-IR" dirty="0"/>
              <a:t>درس پژوهی فرض را بر این می گذاردکه معلمان نیازمند </a:t>
            </a:r>
            <a:r>
              <a:rPr lang="fa-IR" dirty="0">
                <a:solidFill>
                  <a:srgbClr val="00B0F0"/>
                </a:solidFill>
              </a:rPr>
              <a:t>فرصت هایی </a:t>
            </a:r>
            <a:r>
              <a:rPr lang="fa-IR" dirty="0"/>
              <a:t>هستند تا </a:t>
            </a:r>
            <a:r>
              <a:rPr lang="fa-IR" dirty="0">
                <a:solidFill>
                  <a:srgbClr val="00B0F0"/>
                </a:solidFill>
              </a:rPr>
              <a:t>با هم </a:t>
            </a:r>
            <a:r>
              <a:rPr lang="fa-IR" dirty="0"/>
              <a:t>کار کنند و</a:t>
            </a:r>
            <a:r>
              <a:rPr lang="fa-IR" dirty="0">
                <a:solidFill>
                  <a:srgbClr val="00B0F0"/>
                </a:solidFill>
              </a:rPr>
              <a:t> استانداردها </a:t>
            </a:r>
            <a:r>
              <a:rPr lang="fa-IR" dirty="0"/>
              <a:t>را در </a:t>
            </a:r>
            <a:r>
              <a:rPr lang="fa-IR" dirty="0">
                <a:solidFill>
                  <a:srgbClr val="00B0F0"/>
                </a:solidFill>
              </a:rPr>
              <a:t>درس های واقعی </a:t>
            </a:r>
            <a:r>
              <a:rPr lang="fa-IR" dirty="0"/>
              <a:t>،اعمال،تفکرات جدید دانش آموزان را به دقت بررسی و مفاهیم را </a:t>
            </a:r>
            <a:r>
              <a:rPr lang="fa-IR" dirty="0">
                <a:solidFill>
                  <a:srgbClr val="00B0F0"/>
                </a:solidFill>
              </a:rPr>
              <a:t>بازبینی و باز اندیشی </a:t>
            </a:r>
            <a:r>
              <a:rPr lang="fa-IR" dirty="0"/>
              <a:t>کنند و در پرتو آموزش واقعی به استاندارد مورد نظر نزدیک شوند.</a:t>
            </a:r>
          </a:p>
          <a:p>
            <a:pPr marL="0" indent="0">
              <a:lnSpc>
                <a:spcPct val="150000"/>
              </a:lnSpc>
              <a:buNone/>
            </a:pPr>
            <a:r>
              <a:rPr lang="fa-IR" dirty="0"/>
              <a:t>چیستی درس پژوهشی: درس پژوهی الگوی عملی بازبینی مداوم الگوهای ذهنی و باز اندیشی مشارکتی عمل کارگزاران آموزشی و الگویی موثر برای بهبود مستمر آموزش در مدرسه است.</a:t>
            </a:r>
          </a:p>
          <a:p>
            <a:pPr marL="0" lvl="0" indent="0">
              <a:lnSpc>
                <a:spcPct val="150000"/>
              </a:lnSpc>
              <a:buNone/>
            </a:pPr>
            <a:r>
              <a:rPr lang="fa-IR" dirty="0"/>
              <a:t>اگر به آموزش حوزه ای و پیشینه تاریخی آن برگردید و به مباحثه توجه کنید ، به ازادی انتخاب استاد توجه کنید،میتوانید درس پژوهی را بهتر دنبال کنید.</a:t>
            </a:r>
            <a:endParaRPr lang="en-US" dirty="0"/>
          </a:p>
          <a:p>
            <a:pPr marL="0" indent="0">
              <a:lnSpc>
                <a:spcPct val="150000"/>
              </a:lnSpc>
              <a:buNone/>
            </a:pPr>
            <a:endParaRPr lang="fa-IR" dirty="0"/>
          </a:p>
          <a:p>
            <a:pPr marL="0" indent="0">
              <a:lnSpc>
                <a:spcPct val="150000"/>
              </a:lnSpc>
              <a:buNone/>
            </a:pPr>
            <a:endParaRPr lang="fa-IR" dirty="0"/>
          </a:p>
        </p:txBody>
      </p:sp>
      <p:sp>
        <p:nvSpPr>
          <p:cNvPr id="4" name="Content Placeholder 2"/>
          <p:cNvSpPr txBox="1">
            <a:spLocks/>
          </p:cNvSpPr>
          <p:nvPr/>
        </p:nvSpPr>
        <p:spPr>
          <a:xfrm>
            <a:off x="677334" y="725926"/>
            <a:ext cx="8596668" cy="72450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b="1" dirty="0">
                <a:solidFill>
                  <a:schemeClr val="accent1">
                    <a:lumMod val="75000"/>
                  </a:schemeClr>
                </a:solidFill>
                <a:cs typeface="2  Bardiya" panose="00000400000000000000" pitchFamily="2" charset="-78"/>
              </a:rPr>
              <a:t>ضرورت درس پژوهی:</a:t>
            </a:r>
            <a:endParaRPr lang="fa-IR" b="1" dirty="0">
              <a:solidFill>
                <a:schemeClr val="accent1">
                  <a:lumMod val="75000"/>
                </a:schemeClr>
              </a:solidFill>
            </a:endParaRPr>
          </a:p>
        </p:txBody>
      </p:sp>
    </p:spTree>
    <p:extLst>
      <p:ext uri="{BB962C8B-B14F-4D97-AF65-F5344CB8AC3E}">
        <p14:creationId xmlns:p14="http://schemas.microsoft.com/office/powerpoint/2010/main" val="32552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09724" y="1925052"/>
            <a:ext cx="7216656" cy="226193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4" name="Rectangle 3"/>
          <p:cNvSpPr/>
          <p:nvPr/>
        </p:nvSpPr>
        <p:spPr>
          <a:xfrm>
            <a:off x="1812758" y="2508955"/>
            <a:ext cx="6096000" cy="1014380"/>
          </a:xfrm>
          <a:prstGeom prst="rect">
            <a:avLst/>
          </a:prstGeom>
        </p:spPr>
        <p:txBody>
          <a:bodyPr>
            <a:spAutoFit/>
          </a:bodyPr>
          <a:lstStyle/>
          <a:p>
            <a:pPr lvl="0" algn="ctr" rtl="1">
              <a:lnSpc>
                <a:spcPct val="107000"/>
              </a:lnSpc>
              <a:spcAft>
                <a:spcPts val="800"/>
              </a:spcAft>
            </a:pPr>
            <a:r>
              <a:rPr lang="fa-IR" sz="2800" dirty="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rPr>
              <a:t>درس پژوهی برای این است که به شماکمک کند که در هرجا ایستاده اید،یک گام به جلو بردارید و بهتر شوید.</a:t>
            </a:r>
            <a:endParaRPr lang="en-US" sz="2800" dirty="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2  Bardiya" panose="00000400000000000000" pitchFamily="2" charset="-78"/>
            </a:endParaRPr>
          </a:p>
        </p:txBody>
      </p:sp>
      <p:pic>
        <p:nvPicPr>
          <p:cNvPr id="5" name="Picture 4"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1396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803" y="647099"/>
            <a:ext cx="8596668" cy="3880773"/>
          </a:xfrm>
        </p:spPr>
        <p:txBody>
          <a:bodyPr>
            <a:normAutofit/>
          </a:bodyPr>
          <a:lstStyle/>
          <a:p>
            <a:r>
              <a:rPr lang="fa-IR" sz="2800" b="1" dirty="0">
                <a:solidFill>
                  <a:schemeClr val="accent1">
                    <a:lumMod val="75000"/>
                  </a:schemeClr>
                </a:solidFill>
                <a:cs typeface="2  Bardiya" panose="00000400000000000000" pitchFamily="2" charset="-78"/>
              </a:rPr>
              <a:t>اهداف درس پژوهی:</a:t>
            </a:r>
          </a:p>
          <a:p>
            <a:pPr marL="0" indent="0">
              <a:buNone/>
            </a:pPr>
            <a:endParaRPr lang="fa-IR" sz="2800" b="1" dirty="0">
              <a:solidFill>
                <a:schemeClr val="accent1">
                  <a:lumMod val="75000"/>
                </a:schemeClr>
              </a:solidFill>
              <a:cs typeface="2  Bardiya" panose="00000400000000000000" pitchFamily="2" charset="-78"/>
            </a:endParaRPr>
          </a:p>
          <a:p>
            <a:pPr marL="0" indent="0">
              <a:buNone/>
            </a:pPr>
            <a:r>
              <a:rPr lang="fa-IR" dirty="0">
                <a:solidFill>
                  <a:schemeClr val="tx1"/>
                </a:solidFill>
                <a:cs typeface="+mj-cs"/>
              </a:rPr>
              <a:t>    درک بهتر چگونگی یادگیری دانش آموزان از آنچه معلمان تدریس می کند.</a:t>
            </a:r>
          </a:p>
          <a:p>
            <a:pPr marL="0" indent="0">
              <a:buNone/>
            </a:pPr>
            <a:endParaRPr lang="fa-IR" dirty="0">
              <a:solidFill>
                <a:schemeClr val="tx1"/>
              </a:solidFill>
              <a:cs typeface="+mj-cs"/>
            </a:endParaRPr>
          </a:p>
          <a:p>
            <a:pPr marL="0" indent="0">
              <a:buNone/>
            </a:pPr>
            <a:r>
              <a:rPr lang="fa-IR" dirty="0">
                <a:solidFill>
                  <a:schemeClr val="tx1"/>
                </a:solidFill>
                <a:cs typeface="+mj-cs"/>
              </a:rPr>
              <a:t>    خلق نتایج کاربردی و قابل استفاده برای معلمان دیگر در همان موضوع درسی.</a:t>
            </a:r>
          </a:p>
          <a:p>
            <a:pPr marL="0" indent="0">
              <a:buNone/>
            </a:pPr>
            <a:endParaRPr lang="fa-IR" dirty="0">
              <a:solidFill>
                <a:schemeClr val="tx1"/>
              </a:solidFill>
              <a:cs typeface="+mj-cs"/>
            </a:endParaRPr>
          </a:p>
          <a:p>
            <a:pPr marL="0" indent="0">
              <a:buNone/>
            </a:pPr>
            <a:r>
              <a:rPr lang="fa-IR" dirty="0">
                <a:solidFill>
                  <a:schemeClr val="tx1"/>
                </a:solidFill>
                <a:cs typeface="+mj-cs"/>
              </a:rPr>
              <a:t>   بهبود و اصلاح تدریس از طریق پژوهش مشارکتی و نظام مند.</a:t>
            </a: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8657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632" y="2839453"/>
            <a:ext cx="9187631" cy="101438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rtl="1">
              <a:lnSpc>
                <a:spcPct val="107000"/>
              </a:lnSpc>
              <a:spcAft>
                <a:spcPts val="800"/>
              </a:spcAft>
            </a:pPr>
            <a:r>
              <a:rPr lang="fa-IR" sz="2800" b="1" dirty="0">
                <a:ln>
                  <a:solidFill>
                    <a:schemeClr val="accent1">
                      <a:lumMod val="75000"/>
                    </a:schemeClr>
                  </a:solidFill>
                </a:ln>
                <a:solidFill>
                  <a:srgbClr val="002060"/>
                </a:solidFill>
                <a:latin typeface="Calibri" panose="020F0502020204030204" pitchFamily="34" charset="0"/>
                <a:ea typeface="Calibri" panose="020F0502020204030204" pitchFamily="34" charset="0"/>
                <a:cs typeface="2  Bardiya" panose="00000400000000000000" pitchFamily="2" charset="-78"/>
              </a:rPr>
              <a:t>درس پژوهی انجام میشود تا مدرسه را به "</a:t>
            </a:r>
            <a:r>
              <a:rPr lang="fa-IR" sz="2800" b="1" dirty="0">
                <a:ln>
                  <a:solidFill>
                    <a:schemeClr val="accent1">
                      <a:lumMod val="75000"/>
                    </a:schemeClr>
                  </a:solidFill>
                </a:ln>
                <a:solidFill>
                  <a:srgbClr val="FF0000"/>
                </a:solidFill>
                <a:latin typeface="Calibri" panose="020F0502020204030204" pitchFamily="34" charset="0"/>
                <a:ea typeface="Calibri" panose="020F0502020204030204" pitchFamily="34" charset="0"/>
                <a:cs typeface="2  Bardiya" panose="00000400000000000000" pitchFamily="2" charset="-78"/>
              </a:rPr>
              <a:t>جامعه و سازمان یادگیرنده</a:t>
            </a:r>
            <a:r>
              <a:rPr lang="fa-IR" sz="2800" b="1" dirty="0">
                <a:ln>
                  <a:solidFill>
                    <a:schemeClr val="accent1">
                      <a:lumMod val="75000"/>
                    </a:schemeClr>
                  </a:solidFill>
                </a:ln>
                <a:solidFill>
                  <a:srgbClr val="002060"/>
                </a:solidFill>
                <a:latin typeface="Calibri" panose="020F0502020204030204" pitchFamily="34" charset="0"/>
                <a:ea typeface="Calibri" panose="020F0502020204030204" pitchFamily="34" charset="0"/>
                <a:cs typeface="2  Bardiya" panose="00000400000000000000" pitchFamily="2" charset="-78"/>
              </a:rPr>
              <a:t>" تبدیل کند؛جایی که معلم می اموزد،تغییر میکند و رشد میکند.</a:t>
            </a:r>
            <a:endParaRPr lang="en-US" sz="2800" b="1" dirty="0">
              <a:ln>
                <a:solidFill>
                  <a:schemeClr val="accent1">
                    <a:lumMod val="75000"/>
                  </a:schemeClr>
                </a:solidFill>
              </a:ln>
              <a:solidFill>
                <a:srgbClr val="002060"/>
              </a:solidFill>
              <a:latin typeface="Calibri" panose="020F0502020204030204" pitchFamily="34" charset="0"/>
              <a:ea typeface="Calibri" panose="020F0502020204030204" pitchFamily="34" charset="0"/>
              <a:cs typeface="2  Bardiya" panose="00000400000000000000" pitchFamily="2" charset="-78"/>
            </a:endParaRPr>
          </a:p>
        </p:txBody>
      </p:sp>
      <p:sp>
        <p:nvSpPr>
          <p:cNvPr id="5" name="Oval 4"/>
          <p:cNvSpPr/>
          <p:nvPr/>
        </p:nvSpPr>
        <p:spPr>
          <a:xfrm>
            <a:off x="520608" y="1860330"/>
            <a:ext cx="9021678" cy="2585545"/>
          </a:xfrm>
          <a:prstGeom prst="ellipse">
            <a:avLst/>
          </a:prstGeom>
          <a:noFill/>
          <a:ln w="9525" cap="flat" cmpd="sng" algn="ctr">
            <a:solidFill>
              <a:schemeClr val="accent2"/>
            </a:solidFill>
            <a:prstDash val="solid"/>
            <a:round/>
            <a:headEnd type="none" w="med" len="med"/>
            <a:tailEnd type="none" w="med" len="med"/>
          </a:ln>
          <a:effectLst>
            <a:glow rad="228600">
              <a:schemeClr val="accent2">
                <a:satMod val="175000"/>
                <a:alpha val="40000"/>
              </a:schemeClr>
            </a:glow>
            <a:reflection blurRad="6350" stA="50000" endA="300" endPos="90000" dir="5400000" sy="-100000" algn="bl" rotWithShape="0"/>
          </a:effectLst>
        </p:spPr>
        <p:style>
          <a:lnRef idx="0">
            <a:scrgbClr r="0" g="0" b="0"/>
          </a:lnRef>
          <a:fillRef idx="0">
            <a:scrgbClr r="0" g="0" b="0"/>
          </a:fillRef>
          <a:effectRef idx="0">
            <a:scrgbClr r="0" g="0" b="0"/>
          </a:effectRef>
          <a:fontRef idx="minor">
            <a:schemeClr val="accent2"/>
          </a:fontRef>
        </p:style>
        <p:txBody>
          <a:bodyPr rtlCol="1" anchor="ctr"/>
          <a:lstStyle/>
          <a:p>
            <a:pPr algn="ctr"/>
            <a:endParaRPr lang="fa-I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822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mj-lt"/>
              <a:buAutoNum type="arabicParenR"/>
            </a:pPr>
            <a:r>
              <a:rPr lang="fa-IR" dirty="0"/>
              <a:t> تاکید بر آموزش نه آموزگار </a:t>
            </a:r>
          </a:p>
          <a:p>
            <a:pPr>
              <a:buFont typeface="+mj-lt"/>
              <a:buAutoNum type="arabicParenR"/>
            </a:pPr>
            <a:r>
              <a:rPr lang="fa-IR" dirty="0"/>
              <a:t>احساس نیاز به چالش کشیدن گذشته برای نو آوری در آینده</a:t>
            </a:r>
          </a:p>
          <a:p>
            <a:pPr>
              <a:buFont typeface="+mj-lt"/>
              <a:buAutoNum type="arabicParenR"/>
            </a:pPr>
            <a:r>
              <a:rPr lang="fa-IR" dirty="0"/>
              <a:t>تاکید بر فهم درست این نکته ی مهم که درس پژوهی بیشتر فرایند گراست تا نتیجه گرا</a:t>
            </a:r>
          </a:p>
          <a:p>
            <a:pPr>
              <a:buFont typeface="+mj-lt"/>
              <a:buAutoNum type="arabicParenR"/>
            </a:pPr>
            <a:r>
              <a:rPr lang="fa-IR" dirty="0"/>
              <a:t>تمهید وفاق ذهنی برای فعالیت مشارکتی اثر بخش و درون زا</a:t>
            </a:r>
          </a:p>
          <a:p>
            <a:pPr>
              <a:buFont typeface="+mj-lt"/>
              <a:buAutoNum type="arabicParenR"/>
            </a:pPr>
            <a:r>
              <a:rPr lang="fa-IR" dirty="0"/>
              <a:t>تنظیم متناسب آرمان و عمل در مناسبات اجتماعی مدرسه</a:t>
            </a:r>
          </a:p>
          <a:p>
            <a:pPr>
              <a:buFont typeface="+mj-lt"/>
              <a:buAutoNum type="arabicParenR"/>
            </a:pPr>
            <a:r>
              <a:rPr lang="fa-IR" dirty="0"/>
              <a:t>آمادگی برای حرکت از آموزش به یادگیری و تاکید بر یادگیرنده</a:t>
            </a:r>
          </a:p>
          <a:p>
            <a:pPr>
              <a:buFont typeface="+mj-lt"/>
              <a:buAutoNum type="arabicParenR"/>
            </a:pPr>
            <a:r>
              <a:rPr lang="fa-IR" dirty="0"/>
              <a:t>اهمیت دادن به دانش حرفه ای و بومی آموزش</a:t>
            </a:r>
          </a:p>
        </p:txBody>
      </p:sp>
      <p:sp>
        <p:nvSpPr>
          <p:cNvPr id="5" name="Content Placeholder 2"/>
          <p:cNvSpPr txBox="1">
            <a:spLocks/>
          </p:cNvSpPr>
          <p:nvPr/>
        </p:nvSpPr>
        <p:spPr>
          <a:xfrm>
            <a:off x="677334" y="615568"/>
            <a:ext cx="8596668" cy="72450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b="1" dirty="0">
                <a:solidFill>
                  <a:schemeClr val="accent1">
                    <a:lumMod val="75000"/>
                  </a:schemeClr>
                </a:solidFill>
                <a:cs typeface="2  Bardiya" panose="00000400000000000000" pitchFamily="2" charset="-78"/>
              </a:rPr>
              <a:t>پیش نیازهای درس پژوهی:</a:t>
            </a:r>
            <a:endParaRPr lang="fa-IR" b="1" dirty="0">
              <a:solidFill>
                <a:schemeClr val="accent1">
                  <a:lumMod val="75000"/>
                </a:schemeClr>
              </a:solidFill>
            </a:endParaRPr>
          </a:p>
        </p:txBody>
      </p:sp>
      <p:pic>
        <p:nvPicPr>
          <p:cNvPr id="6" name="Picture 5" descr="D:\Pictures\logo\logo final-500.png">
            <a:hlinkClick r:id="rId2" action="ppaction://hlinksldjump"/>
          </p:cNvPr>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5083" y="4840013"/>
            <a:ext cx="2271310" cy="1858576"/>
          </a:xfrm>
          <a:prstGeom prst="rect">
            <a:avLst/>
          </a:prstGeom>
          <a:noFill/>
          <a:ln>
            <a:noFill/>
          </a:ln>
        </p:spPr>
      </p:pic>
    </p:spTree>
    <p:extLst>
      <p:ext uri="{BB962C8B-B14F-4D97-AF65-F5344CB8AC3E}">
        <p14:creationId xmlns:p14="http://schemas.microsoft.com/office/powerpoint/2010/main" val="38381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2034</TotalTime>
  <Words>3369</Words>
  <Application>Microsoft Office PowerPoint</Application>
  <PresentationFormat>Widescreen</PresentationFormat>
  <Paragraphs>321</Paragraphs>
  <Slides>44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 Titr</vt:lpstr>
      <vt:lpstr>Calibri</vt:lpstr>
      <vt:lpstr>Symbol</vt:lpstr>
      <vt:lpstr>Trebuchet MS</vt:lpstr>
      <vt:lpstr>Wingdings 3</vt:lpstr>
      <vt:lpstr>Facet</vt:lpstr>
      <vt:lpstr>درس پژوهی و اقدام پژوهی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فرايند درس پژوهي</vt:lpstr>
      <vt:lpstr>PowerPoint Presentation</vt:lpstr>
      <vt:lpstr>PowerPoint Presentation</vt:lpstr>
      <vt:lpstr>در این بررسی ، روش تدریس ، شیوه ی اداره ی کلاس ، میزان یادگیری دانش آموزان ، نحوه ی برانگیختن دانش آموزان و هرچه به کلاس درس مربوط می شود به دقت مطالعه می شود. معلمان در تجزیه و تحلیل نحوه تدریس با طرح درس ، راهبرد های گوناگون تهیه ی درس موثرو نحوه ی اجرای سازنده ی آن را نیز به بحث می گذارند.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شباهت اقدام پژوهی و درس پژوهی: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پژوهی و اقدام پژوهی</dc:title>
  <dc:creator>زهرا خلیلیان</dc:creator>
  <cp:lastModifiedBy>Admin</cp:lastModifiedBy>
  <cp:revision>321</cp:revision>
  <dcterms:created xsi:type="dcterms:W3CDTF">2017-11-20T06:53:37Z</dcterms:created>
  <dcterms:modified xsi:type="dcterms:W3CDTF">2022-12-03T11:04:47Z</dcterms:modified>
</cp:coreProperties>
</file>