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5330" autoAdjust="0"/>
  </p:normalViewPr>
  <p:slideViewPr>
    <p:cSldViewPr snapToGrid="0">
      <p:cViewPr varScale="1">
        <p:scale>
          <a:sx n="65" d="100"/>
          <a:sy n="65" d="100"/>
        </p:scale>
        <p:origin x="720" y="7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D50D12-61F9-4E59-9978-D6C6DD5BAAA4}" type="datetimeFigureOut">
              <a:rPr lang="en-US" smtClean="0"/>
              <a:t>11/11/2022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C015DD-6EAA-4AF0-AEDC-8359242C9F95}" type="slidenum">
              <a:rPr lang="en-US" smtClean="0"/>
              <a:t>‹#›</a:t>
            </a:fld>
            <a:endParaRPr lang="en-US"/>
          </a:p>
        </p:txBody>
      </p:sp>
    </p:spTree>
    <p:extLst>
      <p:ext uri="{BB962C8B-B14F-4D97-AF65-F5344CB8AC3E}">
        <p14:creationId xmlns:p14="http://schemas.microsoft.com/office/powerpoint/2010/main" val="3933655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C015DD-6EAA-4AF0-AEDC-8359242C9F95}" type="slidenum">
              <a:rPr lang="en-US" smtClean="0"/>
              <a:t>1</a:t>
            </a:fld>
            <a:endParaRPr lang="en-US"/>
          </a:p>
        </p:txBody>
      </p:sp>
    </p:spTree>
    <p:extLst>
      <p:ext uri="{BB962C8B-B14F-4D97-AF65-F5344CB8AC3E}">
        <p14:creationId xmlns:p14="http://schemas.microsoft.com/office/powerpoint/2010/main" val="4073276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82591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19053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842669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607360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503810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80964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18997196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24627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smtClean="0"/>
              <a:t>11/11/2022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789103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6975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smtClean="0"/>
              <a:t>11/11/2022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872381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11/11/2022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61445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11/11/2022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89954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11/11/2022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6181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11/11/2022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603134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66969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11/11/2022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41961958"/>
      </p:ext>
    </p:extLst>
  </p:cSld>
  <p:clrMap bg1="dk1" tx1="lt1" bg2="dk2" tx2="lt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 id="214748375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17.png"/><Relationship Id="rId1" Type="http://schemas.openxmlformats.org/officeDocument/2006/relationships/slideLayout" Target="../slideLayouts/slideLayout14.xml"/><Relationship Id="rId5" Type="http://schemas.openxmlformats.org/officeDocument/2006/relationships/image" Target="../media/image20.jpg"/><Relationship Id="rId4" Type="http://schemas.openxmlformats.org/officeDocument/2006/relationships/image" Target="../media/image19.jp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8.xml"/><Relationship Id="rId5" Type="http://schemas.openxmlformats.org/officeDocument/2006/relationships/image" Target="../media/image10.jpg"/><Relationship Id="rId4" Type="http://schemas.openxmlformats.org/officeDocument/2006/relationships/image" Target="../media/image9.jpg"/></Relationships>
</file>

<file path=ppt/slides/_rels/slide7.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2.png"/><Relationship Id="rId1" Type="http://schemas.openxmlformats.org/officeDocument/2006/relationships/slideLayout" Target="../slideLayouts/slideLayout14.xml"/><Relationship Id="rId5" Type="http://schemas.openxmlformats.org/officeDocument/2006/relationships/image" Target="../media/image16.jpg"/><Relationship Id="rId4" Type="http://schemas.openxmlformats.org/officeDocument/2006/relationships/image" Target="../media/image15.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31989" y="142875"/>
            <a:ext cx="8774112" cy="1443631"/>
          </a:xfrm>
        </p:spPr>
        <p:txBody>
          <a:bodyPr>
            <a:noAutofit/>
          </a:bodyPr>
          <a:lstStyle/>
          <a:p>
            <a:pPr algn="ctr"/>
            <a:r>
              <a:rPr lang="en-US" sz="9600" b="1" dirty="0" smtClean="0"/>
              <a:t>vision</a:t>
            </a:r>
            <a:r>
              <a:rPr lang="en-US" sz="9600" b="1" u="sng" dirty="0" smtClean="0"/>
              <a:t>1</a:t>
            </a:r>
            <a:endParaRPr lang="en-US" sz="9600" b="1" u="sng" dirty="0"/>
          </a:p>
        </p:txBody>
      </p:sp>
      <p:sp>
        <p:nvSpPr>
          <p:cNvPr id="3" name="Subtitle 2"/>
          <p:cNvSpPr>
            <a:spLocks noGrp="1"/>
          </p:cNvSpPr>
          <p:nvPr>
            <p:ph type="subTitle" idx="1"/>
          </p:nvPr>
        </p:nvSpPr>
        <p:spPr>
          <a:xfrm>
            <a:off x="1931989" y="1672229"/>
            <a:ext cx="8915399" cy="4919071"/>
          </a:xfrm>
        </p:spPr>
        <p:txBody>
          <a:bodyPr>
            <a:normAutofit/>
          </a:bodyPr>
          <a:lstStyle/>
          <a:p>
            <a:r>
              <a:rPr lang="en-US" sz="4800" dirty="0" smtClean="0">
                <a:solidFill>
                  <a:schemeClr val="accent1"/>
                </a:solidFill>
              </a:rPr>
              <a:t>English for school</a:t>
            </a:r>
          </a:p>
          <a:p>
            <a:endParaRPr lang="en-US" sz="4800" dirty="0" smtClean="0">
              <a:solidFill>
                <a:schemeClr val="accent1"/>
              </a:solidFill>
            </a:endParaRPr>
          </a:p>
          <a:p>
            <a:r>
              <a:rPr lang="en-US" sz="4800" dirty="0" smtClean="0">
                <a:solidFill>
                  <a:schemeClr val="accent2"/>
                </a:solidFill>
              </a:rPr>
              <a:t>Lesson 2</a:t>
            </a:r>
          </a:p>
          <a:p>
            <a:endParaRPr lang="en-US" sz="4800" dirty="0">
              <a:solidFill>
                <a:srgbClr val="FFFF00"/>
              </a:solidFill>
            </a:endParaRPr>
          </a:p>
          <a:p>
            <a:r>
              <a:rPr lang="en-US" sz="4800" dirty="0" err="1" smtClean="0">
                <a:solidFill>
                  <a:srgbClr val="FFFF00"/>
                </a:solidFill>
              </a:rPr>
              <a:t>Creat</a:t>
            </a:r>
            <a:r>
              <a:rPr lang="en-US" sz="4800" dirty="0" smtClean="0">
                <a:solidFill>
                  <a:srgbClr val="FFFF00"/>
                </a:solidFill>
              </a:rPr>
              <a:t> </a:t>
            </a:r>
            <a:r>
              <a:rPr lang="en-US" sz="4800" dirty="0" smtClean="0">
                <a:solidFill>
                  <a:srgbClr val="FFFF00"/>
                </a:solidFill>
              </a:rPr>
              <a:t>by: </a:t>
            </a:r>
            <a:r>
              <a:rPr lang="en-US" sz="4800" dirty="0" err="1" smtClean="0">
                <a:solidFill>
                  <a:srgbClr val="FFFF00"/>
                </a:solidFill>
              </a:rPr>
              <a:t>F.Kheradmand</a:t>
            </a:r>
            <a:endParaRPr lang="en-US" sz="4800" dirty="0" smtClean="0">
              <a:solidFill>
                <a:srgbClr val="FFFF00"/>
              </a:solidFill>
            </a:endParaRPr>
          </a:p>
          <a:p>
            <a:endParaRPr lang="en-US" dirty="0"/>
          </a:p>
        </p:txBody>
      </p:sp>
    </p:spTree>
    <p:extLst>
      <p:ext uri="{BB962C8B-B14F-4D97-AF65-F5344CB8AC3E}">
        <p14:creationId xmlns:p14="http://schemas.microsoft.com/office/powerpoint/2010/main" val="14227639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randombar(horizontal)">
                                      <p:cBhvr>
                                        <p:cTn id="25" dur="500"/>
                                        <p:tgtEl>
                                          <p:spTgt spid="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3423" y="0"/>
            <a:ext cx="8915399" cy="1084852"/>
          </a:xfrm>
        </p:spPr>
        <p:style>
          <a:lnRef idx="1">
            <a:schemeClr val="accent2"/>
          </a:lnRef>
          <a:fillRef idx="2">
            <a:schemeClr val="accent2"/>
          </a:fillRef>
          <a:effectRef idx="1">
            <a:schemeClr val="accent2"/>
          </a:effectRef>
          <a:fontRef idx="minor">
            <a:schemeClr val="dk1"/>
          </a:fontRef>
        </p:style>
        <p:txBody>
          <a:bodyPr/>
          <a:lstStyle/>
          <a:p>
            <a:pPr algn="ctr"/>
            <a:r>
              <a:rPr lang="en-US" b="1" i="1" dirty="0"/>
              <a:t>Superlative  Adjectives </a:t>
            </a:r>
          </a:p>
        </p:txBody>
      </p:sp>
      <p:sp>
        <p:nvSpPr>
          <p:cNvPr id="3" name="Text Placeholder 2"/>
          <p:cNvSpPr>
            <a:spLocks noGrp="1"/>
          </p:cNvSpPr>
          <p:nvPr>
            <p:ph type="body" sz="quarter" idx="13"/>
          </p:nvPr>
        </p:nvSpPr>
        <p:spPr>
          <a:xfrm>
            <a:off x="706622" y="1299883"/>
            <a:ext cx="2197942" cy="1945341"/>
          </a:xfrm>
        </p:spPr>
        <p:style>
          <a:lnRef idx="0">
            <a:schemeClr val="accent2"/>
          </a:lnRef>
          <a:fillRef idx="3">
            <a:schemeClr val="accent2"/>
          </a:fillRef>
          <a:effectRef idx="3">
            <a:schemeClr val="accent2"/>
          </a:effectRef>
          <a:fontRef idx="minor">
            <a:schemeClr val="lt1"/>
          </a:fontRef>
        </p:style>
        <p:txBody>
          <a:bodyPr/>
          <a:lstStyle/>
          <a:p>
            <a:r>
              <a:rPr lang="en-US" sz="2800" b="1" dirty="0">
                <a:solidFill>
                  <a:schemeClr val="bg1">
                    <a:lumMod val="95000"/>
                    <a:lumOff val="5000"/>
                  </a:schemeClr>
                </a:solidFill>
              </a:rPr>
              <a:t>Damavand is </a:t>
            </a:r>
            <a:endParaRPr lang="en-US" sz="2800" b="1" dirty="0" smtClean="0">
              <a:solidFill>
                <a:schemeClr val="bg1">
                  <a:lumMod val="95000"/>
                  <a:lumOff val="5000"/>
                </a:schemeClr>
              </a:solidFill>
            </a:endParaRPr>
          </a:p>
          <a:p>
            <a:r>
              <a:rPr lang="en-US" sz="2800" b="1" dirty="0" smtClean="0">
                <a:solidFill>
                  <a:schemeClr val="bg1">
                    <a:lumMod val="95000"/>
                    <a:lumOff val="5000"/>
                  </a:schemeClr>
                </a:solidFill>
              </a:rPr>
              <a:t>Asia </a:t>
            </a:r>
            <a:r>
              <a:rPr lang="en-US" sz="2800" b="1" dirty="0">
                <a:solidFill>
                  <a:schemeClr val="bg1">
                    <a:lumMod val="95000"/>
                    <a:lumOff val="5000"/>
                  </a:schemeClr>
                </a:solidFill>
              </a:rPr>
              <a:t>is </a:t>
            </a:r>
            <a:endParaRPr lang="en-US" sz="2800" b="1" dirty="0" smtClean="0">
              <a:solidFill>
                <a:schemeClr val="bg1">
                  <a:lumMod val="95000"/>
                  <a:lumOff val="5000"/>
                </a:schemeClr>
              </a:solidFill>
            </a:endParaRPr>
          </a:p>
          <a:p>
            <a:r>
              <a:rPr lang="en-US" sz="2800" b="1" dirty="0" err="1" smtClean="0">
                <a:solidFill>
                  <a:schemeClr val="bg1">
                    <a:lumMod val="95000"/>
                    <a:lumOff val="5000"/>
                  </a:schemeClr>
                </a:solidFill>
              </a:rPr>
              <a:t>Omid</a:t>
            </a:r>
            <a:r>
              <a:rPr lang="en-US" sz="2800" b="1" dirty="0" smtClean="0">
                <a:solidFill>
                  <a:schemeClr val="bg1">
                    <a:lumMod val="95000"/>
                    <a:lumOff val="5000"/>
                  </a:schemeClr>
                </a:solidFill>
              </a:rPr>
              <a:t> </a:t>
            </a:r>
            <a:r>
              <a:rPr lang="en-US" sz="2800" b="1" dirty="0">
                <a:solidFill>
                  <a:schemeClr val="bg1">
                    <a:lumMod val="95000"/>
                    <a:lumOff val="5000"/>
                  </a:schemeClr>
                </a:solidFill>
              </a:rPr>
              <a:t>is </a:t>
            </a:r>
          </a:p>
        </p:txBody>
      </p:sp>
      <p:sp>
        <p:nvSpPr>
          <p:cNvPr id="4" name="Text Placeholder 3"/>
          <p:cNvSpPr>
            <a:spLocks noGrp="1"/>
          </p:cNvSpPr>
          <p:nvPr>
            <p:ph type="body" sz="half" idx="2"/>
          </p:nvPr>
        </p:nvSpPr>
        <p:spPr>
          <a:xfrm>
            <a:off x="2024437" y="3478306"/>
            <a:ext cx="9136622" cy="1299882"/>
          </a:xfrm>
        </p:spPr>
        <p:style>
          <a:lnRef idx="0">
            <a:schemeClr val="accent2"/>
          </a:lnRef>
          <a:fillRef idx="3">
            <a:schemeClr val="accent2"/>
          </a:fillRef>
          <a:effectRef idx="3">
            <a:schemeClr val="accent2"/>
          </a:effectRef>
          <a:fontRef idx="minor">
            <a:schemeClr val="lt1"/>
          </a:fontRef>
        </p:style>
        <p:txBody>
          <a:bodyPr>
            <a:noAutofit/>
          </a:bodyPr>
          <a:lstStyle/>
          <a:p>
            <a:pPr marL="285750" indent="-285750">
              <a:buFont typeface="Courier New" panose="02070309020205020404" pitchFamily="49" charset="0"/>
              <a:buChar char="o"/>
            </a:pPr>
            <a:r>
              <a:rPr lang="en-US" sz="2800" dirty="0"/>
              <a:t> </a:t>
            </a:r>
            <a:r>
              <a:rPr lang="en-US" sz="2800" b="1" dirty="0" err="1"/>
              <a:t>Karoon</a:t>
            </a:r>
            <a:r>
              <a:rPr lang="en-US" sz="2800" b="1" dirty="0"/>
              <a:t> is the longest river of Iran</a:t>
            </a:r>
            <a:r>
              <a:rPr lang="en-US" sz="2800" b="1" dirty="0" smtClean="0"/>
              <a:t>.</a:t>
            </a:r>
          </a:p>
          <a:p>
            <a:pPr marL="285750" indent="-285750">
              <a:buFont typeface="Courier New" panose="02070309020205020404" pitchFamily="49" charset="0"/>
              <a:buChar char="o"/>
            </a:pPr>
            <a:r>
              <a:rPr lang="en-US" sz="2800" b="1" dirty="0" smtClean="0"/>
              <a:t>   </a:t>
            </a:r>
            <a:r>
              <a:rPr lang="en-US" sz="2800" b="1" dirty="0"/>
              <a:t>Jupiter is the largest of all</a:t>
            </a:r>
          </a:p>
        </p:txBody>
      </p:sp>
      <p:sp>
        <p:nvSpPr>
          <p:cNvPr id="5" name="Rectangle 4"/>
          <p:cNvSpPr/>
          <p:nvPr/>
        </p:nvSpPr>
        <p:spPr>
          <a:xfrm>
            <a:off x="4785009" y="1532964"/>
            <a:ext cx="1875768" cy="1477328"/>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r>
              <a:rPr lang="en-US" b="1" dirty="0"/>
              <a:t>the </a:t>
            </a:r>
            <a:r>
              <a:rPr lang="en-US" b="1" dirty="0" smtClean="0"/>
              <a:t>tallest</a:t>
            </a:r>
          </a:p>
          <a:p>
            <a:endParaRPr lang="en-US" b="1" dirty="0" smtClean="0"/>
          </a:p>
          <a:p>
            <a:r>
              <a:rPr lang="en-US" b="1" dirty="0" smtClean="0"/>
              <a:t> </a:t>
            </a:r>
            <a:r>
              <a:rPr lang="en-US" b="1" dirty="0"/>
              <a:t>the </a:t>
            </a:r>
            <a:r>
              <a:rPr lang="en-US" b="1" dirty="0" smtClean="0"/>
              <a:t>biggest</a:t>
            </a:r>
          </a:p>
          <a:p>
            <a:r>
              <a:rPr lang="en-US" b="1" dirty="0" smtClean="0"/>
              <a:t> </a:t>
            </a:r>
          </a:p>
          <a:p>
            <a:r>
              <a:rPr lang="en-US" b="1" dirty="0" smtClean="0"/>
              <a:t>the </a:t>
            </a:r>
            <a:r>
              <a:rPr lang="en-US" b="1" dirty="0"/>
              <a:t>youngest</a:t>
            </a:r>
          </a:p>
        </p:txBody>
      </p:sp>
      <p:sp>
        <p:nvSpPr>
          <p:cNvPr id="6" name="Rectangle 5"/>
          <p:cNvSpPr/>
          <p:nvPr/>
        </p:nvSpPr>
        <p:spPr>
          <a:xfrm>
            <a:off x="8175022" y="1532075"/>
            <a:ext cx="3517310" cy="1384995"/>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en-US" sz="2800" b="1" dirty="0">
                <a:solidFill>
                  <a:schemeClr val="bg1">
                    <a:lumMod val="95000"/>
                    <a:lumOff val="5000"/>
                  </a:schemeClr>
                </a:solidFill>
              </a:rPr>
              <a:t>mountain of </a:t>
            </a:r>
            <a:r>
              <a:rPr lang="en-US" sz="2800" b="1" dirty="0" smtClean="0">
                <a:solidFill>
                  <a:schemeClr val="bg1">
                    <a:lumMod val="95000"/>
                    <a:lumOff val="5000"/>
                  </a:schemeClr>
                </a:solidFill>
              </a:rPr>
              <a:t>Iran</a:t>
            </a:r>
          </a:p>
          <a:p>
            <a:r>
              <a:rPr lang="en-US" sz="2800" b="1" dirty="0" smtClean="0">
                <a:solidFill>
                  <a:schemeClr val="bg1">
                    <a:lumMod val="95000"/>
                    <a:lumOff val="5000"/>
                  </a:schemeClr>
                </a:solidFill>
              </a:rPr>
              <a:t>of </a:t>
            </a:r>
            <a:r>
              <a:rPr lang="en-US" sz="2800" b="1" dirty="0">
                <a:solidFill>
                  <a:schemeClr val="bg1">
                    <a:lumMod val="95000"/>
                    <a:lumOff val="5000"/>
                  </a:schemeClr>
                </a:solidFill>
              </a:rPr>
              <a:t>all. </a:t>
            </a:r>
            <a:endParaRPr lang="en-US" sz="2800" b="1" dirty="0" smtClean="0">
              <a:solidFill>
                <a:schemeClr val="bg1">
                  <a:lumMod val="95000"/>
                  <a:lumOff val="5000"/>
                </a:schemeClr>
              </a:solidFill>
            </a:endParaRPr>
          </a:p>
          <a:p>
            <a:r>
              <a:rPr lang="en-US" sz="2800" b="1" dirty="0" smtClean="0">
                <a:solidFill>
                  <a:schemeClr val="bg1">
                    <a:lumMod val="95000"/>
                    <a:lumOff val="5000"/>
                  </a:schemeClr>
                </a:solidFill>
              </a:rPr>
              <a:t>student </a:t>
            </a:r>
            <a:r>
              <a:rPr lang="en-US" sz="2800" b="1" dirty="0">
                <a:solidFill>
                  <a:schemeClr val="bg1">
                    <a:lumMod val="95000"/>
                    <a:lumOff val="5000"/>
                  </a:schemeClr>
                </a:solidFill>
              </a:rPr>
              <a:t>of our class</a:t>
            </a:r>
          </a:p>
        </p:txBody>
      </p:sp>
      <p:pic>
        <p:nvPicPr>
          <p:cNvPr id="7" name="Picture 6"/>
          <p:cNvPicPr>
            <a:picLocks noChangeAspect="1"/>
          </p:cNvPicPr>
          <p:nvPr/>
        </p:nvPicPr>
        <p:blipFill>
          <a:blip r:embed="rId2"/>
          <a:stretch>
            <a:fillRect/>
          </a:stretch>
        </p:blipFill>
        <p:spPr>
          <a:xfrm>
            <a:off x="3339667" y="2043393"/>
            <a:ext cx="1030313" cy="512108"/>
          </a:xfrm>
          <a:prstGeom prst="rect">
            <a:avLst/>
          </a:prstGeom>
        </p:spPr>
      </p:pic>
      <p:pic>
        <p:nvPicPr>
          <p:cNvPr id="8" name="Picture 7"/>
          <p:cNvPicPr>
            <a:picLocks noChangeAspect="1"/>
          </p:cNvPicPr>
          <p:nvPr/>
        </p:nvPicPr>
        <p:blipFill>
          <a:blip r:embed="rId2"/>
          <a:stretch>
            <a:fillRect/>
          </a:stretch>
        </p:blipFill>
        <p:spPr>
          <a:xfrm>
            <a:off x="6925549" y="2034428"/>
            <a:ext cx="1030313" cy="512108"/>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1054" y="4903974"/>
            <a:ext cx="2514600" cy="1819275"/>
          </a:xfrm>
          <a:prstGeom prst="rect">
            <a:avLst/>
          </a:prstGeom>
          <a:ln>
            <a:noFill/>
          </a:ln>
          <a:effectLst>
            <a:softEdge rad="112500"/>
          </a:effectLst>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92781" y="4918262"/>
            <a:ext cx="1847850" cy="179070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17478" y="5028919"/>
            <a:ext cx="2981325" cy="15335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2477451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983325" y="319310"/>
            <a:ext cx="8911687" cy="1280890"/>
          </a:xfrm>
        </p:spPr>
        <p:style>
          <a:lnRef idx="2">
            <a:schemeClr val="accent1">
              <a:shade val="50000"/>
            </a:schemeClr>
          </a:lnRef>
          <a:fillRef idx="1">
            <a:schemeClr val="accent1"/>
          </a:fillRef>
          <a:effectRef idx="0">
            <a:schemeClr val="accent1"/>
          </a:effectRef>
          <a:fontRef idx="minor">
            <a:schemeClr val="lt1"/>
          </a:fontRef>
        </p:style>
        <p:txBody>
          <a:bodyPr>
            <a:normAutofit fontScale="90000"/>
            <a:scene3d>
              <a:camera prst="orthographicFront"/>
              <a:lightRig rig="harsh" dir="t"/>
            </a:scene3d>
            <a:sp3d extrusionH="57150" prstMaterial="matte">
              <a:bevelT w="63500" h="12700" prst="angle"/>
              <a:contourClr>
                <a:schemeClr val="bg1">
                  <a:lumMod val="65000"/>
                </a:schemeClr>
              </a:contourClr>
            </a:sp3d>
          </a:bodyPr>
          <a:lstStyle/>
          <a:p>
            <a:pPr algn="ctr"/>
            <a:r>
              <a:rPr lang="en-US" sz="7200" b="1" dirty="0" smtClean="0">
                <a:ln/>
                <a:solidFill>
                  <a:schemeClr val="accent3"/>
                </a:solidFill>
              </a:rPr>
              <a:t>Wonders of creation</a:t>
            </a:r>
            <a:endParaRPr lang="en-US" sz="7200" b="1" dirty="0">
              <a:ln/>
              <a:solidFill>
                <a:schemeClr val="accent3"/>
              </a:solidFill>
            </a:endParaRPr>
          </a:p>
        </p:txBody>
      </p:sp>
      <p:sp>
        <p:nvSpPr>
          <p:cNvPr id="3" name="Content Placeholder 2"/>
          <p:cNvSpPr>
            <a:spLocks noGrp="1"/>
          </p:cNvSpPr>
          <p:nvPr>
            <p:ph idx="1"/>
          </p:nvPr>
        </p:nvSpPr>
        <p:spPr>
          <a:xfrm>
            <a:off x="0" y="3080378"/>
            <a:ext cx="8915400" cy="3777622"/>
          </a:xfrm>
        </p:spPr>
        <p:txBody>
          <a:bodyPr>
            <a:normAutofit/>
          </a:bodyPr>
          <a:lstStyle/>
          <a:p>
            <a:r>
              <a:rPr lang="en-US" sz="7200" dirty="0" smtClean="0"/>
              <a:t>#Galaxy</a:t>
            </a:r>
            <a:endParaRPr lang="en-US" sz="7200" dirty="0"/>
          </a:p>
        </p:txBody>
      </p:sp>
      <p:sp>
        <p:nvSpPr>
          <p:cNvPr id="4" name="Rectangle 3"/>
          <p:cNvSpPr/>
          <p:nvPr/>
        </p:nvSpPr>
        <p:spPr>
          <a:xfrm>
            <a:off x="5943600" y="2452985"/>
            <a:ext cx="6096000" cy="2862322"/>
          </a:xfrm>
          <a:prstGeom prst="rect">
            <a:avLst/>
          </a:prstGeom>
          <a:ln>
            <a:solidFill>
              <a:srgbClr val="002060"/>
            </a:solidFill>
          </a:ln>
          <a:effectLst>
            <a:glow rad="228600">
              <a:schemeClr val="accent4">
                <a:satMod val="175000"/>
                <a:alpha val="40000"/>
              </a:schemeClr>
            </a:glow>
          </a:effectLst>
        </p:spPr>
        <p:style>
          <a:lnRef idx="3">
            <a:schemeClr val="lt1"/>
          </a:lnRef>
          <a:fillRef idx="1">
            <a:schemeClr val="accent3"/>
          </a:fillRef>
          <a:effectRef idx="1">
            <a:schemeClr val="accent3"/>
          </a:effectRef>
          <a:fontRef idx="minor">
            <a:schemeClr val="lt1"/>
          </a:fontRef>
        </p:style>
        <p:txBody>
          <a:bodyPr>
            <a:spAutoFit/>
          </a:bodyPr>
          <a:lstStyle/>
          <a:p>
            <a:r>
              <a:rPr lang="en-US" sz="3600" b="1" dirty="0">
                <a:ln w="0">
                  <a:solidFill>
                    <a:srgbClr val="002060"/>
                  </a:solidFill>
                </a:ln>
                <a:solidFill>
                  <a:srgbClr val="FFFF00"/>
                </a:solidFill>
                <a:effectLst>
                  <a:glow rad="228600">
                    <a:schemeClr val="accent4">
                      <a:satMod val="175000"/>
                      <a:alpha val="40000"/>
                    </a:schemeClr>
                  </a:glow>
                  <a:outerShdw blurRad="38100" dist="25400" dir="5400000" algn="ctr" rotWithShape="0">
                    <a:srgbClr val="6E747A">
                      <a:alpha val="43000"/>
                    </a:srgbClr>
                  </a:outerShdw>
                </a:effectLst>
              </a:rPr>
              <a:t>a system of millions or billions of stars, together with gas and dust, held together by gravitational attraction.</a:t>
            </a:r>
          </a:p>
        </p:txBody>
      </p:sp>
      <p:sp>
        <p:nvSpPr>
          <p:cNvPr id="5" name="Right Arrow 4"/>
          <p:cNvSpPr/>
          <p:nvPr/>
        </p:nvSpPr>
        <p:spPr>
          <a:xfrm>
            <a:off x="5362575" y="2409824"/>
            <a:ext cx="552450" cy="2952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Elbow Connector 6"/>
          <p:cNvCxnSpPr/>
          <p:nvPr/>
        </p:nvCxnSpPr>
        <p:spPr>
          <a:xfrm flipV="1">
            <a:off x="4533900" y="2552700"/>
            <a:ext cx="1866900" cy="1676400"/>
          </a:xfrm>
          <a:prstGeom prst="bent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85975" y="4972050"/>
            <a:ext cx="3286126" cy="1657350"/>
          </a:xfrm>
          <a:prstGeom prst="rect">
            <a:avLst/>
          </a:prstGeom>
        </p:spPr>
      </p:pic>
    </p:spTree>
    <p:extLst>
      <p:ext uri="{BB962C8B-B14F-4D97-AF65-F5344CB8AC3E}">
        <p14:creationId xmlns:p14="http://schemas.microsoft.com/office/powerpoint/2010/main" val="24095268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2" presetClass="emph" presetSubtype="0" fill="hold" grpId="0" nodeType="clickEffect">
                                  <p:stCondLst>
                                    <p:cond delay="0"/>
                                  </p:stCondLst>
                                  <p:childTnLst>
                                    <p:animRot by="120000">
                                      <p:cBhvr>
                                        <p:cTn id="20" dur="100" fill="hold">
                                          <p:stCondLst>
                                            <p:cond delay="0"/>
                                          </p:stCondLst>
                                        </p:cTn>
                                        <p:tgtEl>
                                          <p:spTgt spid="4"/>
                                        </p:tgtEl>
                                        <p:attrNameLst>
                                          <p:attrName>r</p:attrName>
                                        </p:attrNameLst>
                                      </p:cBhvr>
                                    </p:animRot>
                                    <p:animRot by="-240000">
                                      <p:cBhvr>
                                        <p:cTn id="21" dur="200" fill="hold">
                                          <p:stCondLst>
                                            <p:cond delay="200"/>
                                          </p:stCondLst>
                                        </p:cTn>
                                        <p:tgtEl>
                                          <p:spTgt spid="4"/>
                                        </p:tgtEl>
                                        <p:attrNameLst>
                                          <p:attrName>r</p:attrName>
                                        </p:attrNameLst>
                                      </p:cBhvr>
                                    </p:animRot>
                                    <p:animRot by="240000">
                                      <p:cBhvr>
                                        <p:cTn id="22" dur="200" fill="hold">
                                          <p:stCondLst>
                                            <p:cond delay="400"/>
                                          </p:stCondLst>
                                        </p:cTn>
                                        <p:tgtEl>
                                          <p:spTgt spid="4"/>
                                        </p:tgtEl>
                                        <p:attrNameLst>
                                          <p:attrName>r</p:attrName>
                                        </p:attrNameLst>
                                      </p:cBhvr>
                                    </p:animRot>
                                    <p:animRot by="-240000">
                                      <p:cBhvr>
                                        <p:cTn id="23" dur="200" fill="hold">
                                          <p:stCondLst>
                                            <p:cond delay="600"/>
                                          </p:stCondLst>
                                        </p:cTn>
                                        <p:tgtEl>
                                          <p:spTgt spid="4"/>
                                        </p:tgtEl>
                                        <p:attrNameLst>
                                          <p:attrName>r</p:attrName>
                                        </p:attrNameLst>
                                      </p:cBhvr>
                                    </p:animRot>
                                    <p:animRot by="120000">
                                      <p:cBhvr>
                                        <p:cTn id="24" dur="200" fill="hold">
                                          <p:stCondLst>
                                            <p:cond delay="800"/>
                                          </p:stCondLst>
                                        </p:cTn>
                                        <p:tgtEl>
                                          <p:spTgt spid="4"/>
                                        </p:tgtEl>
                                        <p:attrNameLst>
                                          <p:attrName>r</p:attrName>
                                        </p:attrNameLst>
                                      </p:cBhvr>
                                    </p:animRo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circle(in)">
                                      <p:cBhvr>
                                        <p:cTn id="2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02425" y="166910"/>
            <a:ext cx="8911687" cy="1280890"/>
          </a:xfrm>
        </p:spPr>
        <p:style>
          <a:lnRef idx="0">
            <a:schemeClr val="accent6"/>
          </a:lnRef>
          <a:fillRef idx="3">
            <a:schemeClr val="accent6"/>
          </a:fillRef>
          <a:effectRef idx="3">
            <a:schemeClr val="accent6"/>
          </a:effectRef>
          <a:fontRef idx="minor">
            <a:schemeClr val="lt1"/>
          </a:fontRef>
        </p:style>
        <p:txBody>
          <a:bodyPr>
            <a:normAutofit/>
          </a:bodyPr>
          <a:lstStyle/>
          <a:p>
            <a:pPr algn="ctr"/>
            <a:r>
              <a:rPr lang="en-US" sz="6000" b="1" dirty="0" smtClean="0"/>
              <a:t>Heart &amp; blood</a:t>
            </a:r>
            <a:endParaRPr lang="en-US" sz="6000" b="1" dirty="0"/>
          </a:p>
        </p:txBody>
      </p:sp>
      <p:sp>
        <p:nvSpPr>
          <p:cNvPr id="3" name="Content Placeholder 2"/>
          <p:cNvSpPr>
            <a:spLocks noGrp="1"/>
          </p:cNvSpPr>
          <p:nvPr>
            <p:ph idx="1"/>
          </p:nvPr>
        </p:nvSpPr>
        <p:spPr>
          <a:xfrm>
            <a:off x="2417762" y="1600200"/>
            <a:ext cx="4602163" cy="3777622"/>
          </a:xfrm>
        </p:spPr>
        <p:style>
          <a:lnRef idx="0">
            <a:schemeClr val="accent6"/>
          </a:lnRef>
          <a:fillRef idx="3">
            <a:schemeClr val="accent6"/>
          </a:fillRef>
          <a:effectRef idx="3">
            <a:schemeClr val="accent6"/>
          </a:effectRef>
          <a:fontRef idx="minor">
            <a:schemeClr val="lt1"/>
          </a:fontRef>
        </p:style>
        <p:txBody>
          <a:bodyPr>
            <a:normAutofit/>
          </a:bodyPr>
          <a:lstStyle/>
          <a:p>
            <a:r>
              <a:rPr lang="en-US" sz="2400" dirty="0"/>
              <a:t>The heart is a muscle in humans and other animals that circulates blood through the blood vessel in the bloodstream. Provides oxygen and nutrients for the body and also helps to eliminate waste from metabolism (metabolism).</a:t>
            </a:r>
          </a:p>
        </p:txBody>
      </p:sp>
      <p:sp>
        <p:nvSpPr>
          <p:cNvPr id="4" name="Rectangle 3"/>
          <p:cNvSpPr/>
          <p:nvPr/>
        </p:nvSpPr>
        <p:spPr>
          <a:xfrm>
            <a:off x="7239000" y="1956911"/>
            <a:ext cx="4038600" cy="2862322"/>
          </a:xfrm>
          <a:prstGeom prst="rect">
            <a:avLst/>
          </a:prstGeom>
        </p:spPr>
        <p:style>
          <a:lnRef idx="1">
            <a:schemeClr val="accent6"/>
          </a:lnRef>
          <a:fillRef idx="3">
            <a:schemeClr val="accent6"/>
          </a:fillRef>
          <a:effectRef idx="2">
            <a:schemeClr val="accent6"/>
          </a:effectRef>
          <a:fontRef idx="minor">
            <a:schemeClr val="lt1"/>
          </a:fontRef>
        </p:style>
        <p:txBody>
          <a:bodyPr wrap="square">
            <a:spAutoFit/>
          </a:bodyPr>
          <a:lstStyle/>
          <a:p>
            <a:pPr algn="r"/>
            <a:r>
              <a:rPr lang="fa-IR" dirty="0"/>
              <a:t> </a:t>
            </a:r>
            <a:r>
              <a:rPr lang="fa-IR" sz="2000" dirty="0"/>
              <a:t>قلب نوعی عضو عضلانی در </a:t>
            </a:r>
            <a:r>
              <a:rPr lang="fa-IR" sz="2000" dirty="0" err="1"/>
              <a:t>انسان‌ها</a:t>
            </a:r>
            <a:r>
              <a:rPr lang="fa-IR" sz="2000" dirty="0"/>
              <a:t> و دیگر حیوانات است که خون را از طریق رگ خونی در دستگاه گردش خون به گردش </a:t>
            </a:r>
            <a:r>
              <a:rPr lang="fa-IR" sz="2000" dirty="0" err="1"/>
              <a:t>درمی‌آورد</a:t>
            </a:r>
            <a:r>
              <a:rPr lang="fa-IR" sz="2000" dirty="0"/>
              <a:t>. خون اکسیژن و مواد غذایی لازم را برای بدن مهیا </a:t>
            </a:r>
            <a:r>
              <a:rPr lang="fa-IR" sz="2000" dirty="0" err="1"/>
              <a:t>می‌سازد</a:t>
            </a:r>
            <a:r>
              <a:rPr lang="fa-IR" sz="2000" dirty="0"/>
              <a:t> و همچنین به از بین رفتن مواد زائد ناشی از متابولیسم (سوخت و ساز بدن) کمک </a:t>
            </a:r>
            <a:r>
              <a:rPr lang="fa-IR" sz="2000" dirty="0" err="1"/>
              <a:t>می‌کند</a:t>
            </a:r>
            <a:r>
              <a:rPr lang="fa-IR" sz="2000" dirty="0"/>
              <a:t>.</a:t>
            </a:r>
            <a:endParaRPr lang="en-US" sz="20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48525" y="5057775"/>
            <a:ext cx="1657350" cy="1657350"/>
          </a:xfrm>
          <a:prstGeom prst="rect">
            <a:avLst/>
          </a:prstGeom>
          <a:ln>
            <a:noFill/>
          </a:ln>
          <a:effectLst>
            <a:softEdge rad="112500"/>
          </a:effectLst>
        </p:spPr>
      </p:pic>
      <p:pic>
        <p:nvPicPr>
          <p:cNvPr id="6" name="Picture 5"/>
          <p:cNvPicPr>
            <a:picLocks noChangeAspect="1"/>
          </p:cNvPicPr>
          <p:nvPr/>
        </p:nvPicPr>
        <p:blipFill>
          <a:blip r:embed="rId3">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9378690" y="5019987"/>
            <a:ext cx="1873770" cy="1713875"/>
          </a:xfrm>
          <a:prstGeom prst="rect">
            <a:avLst/>
          </a:prstGeom>
          <a:ln>
            <a:noFill/>
          </a:ln>
          <a:effectLst>
            <a:softEdge rad="112500"/>
          </a:effectLst>
        </p:spPr>
      </p:pic>
    </p:spTree>
    <p:extLst>
      <p:ext uri="{BB962C8B-B14F-4D97-AF65-F5344CB8AC3E}">
        <p14:creationId xmlns:p14="http://schemas.microsoft.com/office/powerpoint/2010/main" val="25428603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bg/>
                                          </p:spTgt>
                                        </p:tgtEl>
                                        <p:attrNameLst>
                                          <p:attrName>style.visibility</p:attrName>
                                        </p:attrNameLst>
                                      </p:cBhvr>
                                      <p:to>
                                        <p:strVal val="visible"/>
                                      </p:to>
                                    </p:set>
                                    <p:anim calcmode="lin" valueType="num">
                                      <p:cBhvr additive="base">
                                        <p:cTn id="25" dur="500" fill="hold"/>
                                        <p:tgtEl>
                                          <p:spTgt spid="3">
                                            <p:bg/>
                                          </p:spTgt>
                                        </p:tgtEl>
                                        <p:attrNameLst>
                                          <p:attrName>ppt_x</p:attrName>
                                        </p:attrNameLst>
                                      </p:cBhvr>
                                      <p:tavLst>
                                        <p:tav tm="0">
                                          <p:val>
                                            <p:strVal val="#ppt_x"/>
                                          </p:val>
                                        </p:tav>
                                        <p:tav tm="100000">
                                          <p:val>
                                            <p:strVal val="#ppt_x"/>
                                          </p:val>
                                        </p:tav>
                                      </p:tavLst>
                                    </p:anim>
                                    <p:anim calcmode="lin" valueType="num">
                                      <p:cBhvr additive="base">
                                        <p:cTn id="26"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anim calcmode="lin" valueType="num">
                                      <p:cBhvr additive="base">
                                        <p:cTn id="3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fade">
                                      <p:cBhvr>
                                        <p:cTn id="37" dur="1000"/>
                                        <p:tgtEl>
                                          <p:spTgt spid="4"/>
                                        </p:tgtEl>
                                      </p:cBhvr>
                                    </p:animEffect>
                                    <p:anim calcmode="lin" valueType="num">
                                      <p:cBhvr>
                                        <p:cTn id="38" dur="1000" fill="hold"/>
                                        <p:tgtEl>
                                          <p:spTgt spid="4"/>
                                        </p:tgtEl>
                                        <p:attrNameLst>
                                          <p:attrName>ppt_x</p:attrName>
                                        </p:attrNameLst>
                                      </p:cBhvr>
                                      <p:tavLst>
                                        <p:tav tm="0">
                                          <p:val>
                                            <p:strVal val="#ppt_x"/>
                                          </p:val>
                                        </p:tav>
                                        <p:tav tm="100000">
                                          <p:val>
                                            <p:strVal val="#ppt_x"/>
                                          </p:val>
                                        </p:tav>
                                      </p:tavLst>
                                    </p:anim>
                                    <p:anim calcmode="lin" valueType="num">
                                      <p:cBhvr>
                                        <p:cTn id="3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nodeType="click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randombar(horizontal)">
                                      <p:cBhvr>
                                        <p:cTn id="44" dur="500"/>
                                        <p:tgtEl>
                                          <p:spTgt spid="5"/>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nodeType="clickEffect">
                                  <p:stCondLst>
                                    <p:cond delay="250"/>
                                  </p:stCondLst>
                                  <p:childTnLst>
                                    <p:set>
                                      <p:cBhvr>
                                        <p:cTn id="48" dur="1" fill="hold">
                                          <p:stCondLst>
                                            <p:cond delay="0"/>
                                          </p:stCondLst>
                                        </p:cTn>
                                        <p:tgtEl>
                                          <p:spTgt spid="6"/>
                                        </p:tgtEl>
                                        <p:attrNameLst>
                                          <p:attrName>style.visibility</p:attrName>
                                        </p:attrNameLst>
                                      </p:cBhvr>
                                      <p:to>
                                        <p:strVal val="visible"/>
                                      </p:to>
                                    </p:set>
                                    <p:animEffect transition="in" filter="randombar(horizontal)">
                                      <p:cBhvr>
                                        <p:cTn id="49"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30900" y="71660"/>
            <a:ext cx="8911687" cy="1280890"/>
          </a:xfrm>
        </p:spPr>
        <p:txBody>
          <a:bodyPr>
            <a:noAutofit/>
          </a:bodyPr>
          <a:lstStyle/>
          <a:p>
            <a:r>
              <a:rPr lang="en-US" sz="9600" b="1" dirty="0"/>
              <a:t>N</a:t>
            </a:r>
            <a:r>
              <a:rPr lang="en-US" sz="9600" b="1" dirty="0" smtClean="0"/>
              <a:t>ature</a:t>
            </a:r>
            <a:endParaRPr lang="en-US" sz="9600" b="1" dirty="0"/>
          </a:p>
        </p:txBody>
      </p:sp>
      <p:sp>
        <p:nvSpPr>
          <p:cNvPr id="3" name="Content Placeholder 2"/>
          <p:cNvSpPr>
            <a:spLocks noGrp="1"/>
          </p:cNvSpPr>
          <p:nvPr>
            <p:ph idx="1"/>
          </p:nvPr>
        </p:nvSpPr>
        <p:spPr>
          <a:xfrm>
            <a:off x="9686925" y="104775"/>
            <a:ext cx="2419350" cy="3263272"/>
          </a:xfrm>
        </p:spPr>
        <p:style>
          <a:lnRef idx="1">
            <a:schemeClr val="accent1"/>
          </a:lnRef>
          <a:fillRef idx="3">
            <a:schemeClr val="accent1"/>
          </a:fillRef>
          <a:effectRef idx="2">
            <a:schemeClr val="accent1"/>
          </a:effectRef>
          <a:fontRef idx="minor">
            <a:schemeClr val="lt1"/>
          </a:fontRef>
        </p:style>
        <p:txBody>
          <a:bodyPr>
            <a:normAutofit lnSpcReduction="10000"/>
          </a:bodyPr>
          <a:lstStyle/>
          <a:p>
            <a:pPr algn="r"/>
            <a:r>
              <a:rPr lang="fa-IR" dirty="0"/>
              <a:t>آمازون، نام </a:t>
            </a:r>
            <a:r>
              <a:rPr lang="fa-IR" dirty="0" err="1"/>
              <a:t>بزرگ‌ترین</a:t>
            </a:r>
            <a:r>
              <a:rPr lang="fa-IR" dirty="0"/>
              <a:t> جنگل بارانی جهان است که در شمال آمریکای جنوبی قرار گرفته و بیشتر آن در خاک برزیل و پرو جای دارد. بیش از نیمی از تمامی </a:t>
            </a:r>
            <a:r>
              <a:rPr lang="fa-IR" dirty="0" err="1"/>
              <a:t>جنگل‌های</a:t>
            </a:r>
            <a:r>
              <a:rPr lang="fa-IR" dirty="0"/>
              <a:t> بارانی </a:t>
            </a:r>
            <a:r>
              <a:rPr lang="fa-IR" dirty="0" err="1"/>
              <a:t>باقی‌مانده</a:t>
            </a:r>
            <a:r>
              <a:rPr lang="fa-IR" dirty="0"/>
              <a:t> در جهان در آمازون قرار دارد</a:t>
            </a:r>
            <a:endParaRPr lang="en-US" dirty="0"/>
          </a:p>
        </p:txBody>
      </p:sp>
      <p:sp>
        <p:nvSpPr>
          <p:cNvPr id="4" name="Rectangle 3"/>
          <p:cNvSpPr/>
          <p:nvPr/>
        </p:nvSpPr>
        <p:spPr>
          <a:xfrm>
            <a:off x="6743700" y="381000"/>
            <a:ext cx="2705100" cy="2862322"/>
          </a:xfrm>
          <a:prstGeom prst="rect">
            <a:avLst/>
          </a:prstGeom>
          <a:gradFill>
            <a:gsLst>
              <a:gs pos="100000">
                <a:schemeClr val="accent1">
                  <a:tint val="96000"/>
                  <a:lumMod val="104000"/>
                </a:schemeClr>
              </a:gs>
              <a:gs pos="100000">
                <a:schemeClr val="accent1">
                  <a:shade val="98000"/>
                  <a:lumMod val="94000"/>
                </a:schemeClr>
              </a:gs>
            </a:gsLst>
          </a:gradFill>
        </p:spPr>
        <p:style>
          <a:lnRef idx="0">
            <a:schemeClr val="accent1"/>
          </a:lnRef>
          <a:fillRef idx="3">
            <a:schemeClr val="accent1"/>
          </a:fillRef>
          <a:effectRef idx="3">
            <a:schemeClr val="accent1"/>
          </a:effectRef>
          <a:fontRef idx="minor">
            <a:schemeClr val="lt1"/>
          </a:fontRef>
        </p:style>
        <p:txBody>
          <a:bodyPr wrap="square">
            <a:spAutoFit/>
          </a:bodyPr>
          <a:lstStyle/>
          <a:p>
            <a:r>
              <a:rPr lang="en-US" dirty="0"/>
              <a:t>Amazon is the name of the world's largest rain forest, located in North America, most of them in Brazil and Peru. More than half of all the world's remaining rain forests in the world are located in Amazon</a:t>
            </a:r>
          </a:p>
        </p:txBody>
      </p:sp>
      <p:sp>
        <p:nvSpPr>
          <p:cNvPr id="5" name="Rectangle 4"/>
          <p:cNvSpPr/>
          <p:nvPr/>
        </p:nvSpPr>
        <p:spPr>
          <a:xfrm>
            <a:off x="4124325" y="2439085"/>
            <a:ext cx="2181225" cy="1754326"/>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pPr algn="r"/>
            <a:r>
              <a:rPr lang="fa-IR" dirty="0"/>
              <a:t>نیل طولانی ترین رود جهان است. این رود در شمال شرقی افریقا قرار دارد و رگ حیات کشور مصر به شمار میآید.</a:t>
            </a:r>
            <a:endParaRPr lang="en-US" dirty="0"/>
          </a:p>
        </p:txBody>
      </p:sp>
      <p:sp>
        <p:nvSpPr>
          <p:cNvPr id="6" name="Rectangle 5"/>
          <p:cNvSpPr/>
          <p:nvPr/>
        </p:nvSpPr>
        <p:spPr>
          <a:xfrm>
            <a:off x="1676400" y="2452985"/>
            <a:ext cx="2066925" cy="2308324"/>
          </a:xfrm>
          <a:prstGeom prst="rect">
            <a:avLst/>
          </a:prstGeom>
          <a:gradFill>
            <a:gsLst>
              <a:gs pos="100000">
                <a:schemeClr val="accent2">
                  <a:tint val="96000"/>
                  <a:lumMod val="104000"/>
                </a:schemeClr>
              </a:gs>
              <a:gs pos="100000">
                <a:schemeClr val="accent2">
                  <a:shade val="98000"/>
                  <a:lumMod val="94000"/>
                </a:schemeClr>
              </a:gs>
            </a:gsLst>
          </a:gradFill>
        </p:spPr>
        <p:style>
          <a:lnRef idx="0">
            <a:schemeClr val="accent2"/>
          </a:lnRef>
          <a:fillRef idx="3">
            <a:schemeClr val="accent2"/>
          </a:fillRef>
          <a:effectRef idx="3">
            <a:schemeClr val="accent2"/>
          </a:effectRef>
          <a:fontRef idx="minor">
            <a:schemeClr val="lt1"/>
          </a:fontRef>
        </p:style>
        <p:txBody>
          <a:bodyPr wrap="square">
            <a:spAutoFit/>
          </a:bodyPr>
          <a:lstStyle/>
          <a:p>
            <a:r>
              <a:rPr lang="en-US" dirty="0"/>
              <a:t>Neil is the longest river in the world. This river is northeast of Africa and is considered the lifeblood of Egypt.</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72375" y="3618357"/>
            <a:ext cx="4114800" cy="1773936"/>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1650" y="5038725"/>
            <a:ext cx="4815840" cy="1504950"/>
          </a:xfrm>
          <a:prstGeom prst="rect">
            <a:avLst/>
          </a:prstGeom>
        </p:spPr>
      </p:pic>
    </p:spTree>
    <p:extLst>
      <p:ext uri="{BB962C8B-B14F-4D97-AF65-F5344CB8AC3E}">
        <p14:creationId xmlns:p14="http://schemas.microsoft.com/office/powerpoint/2010/main" val="185031727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bg/>
                                          </p:spTgt>
                                        </p:tgtEl>
                                        <p:attrNameLst>
                                          <p:attrName>style.visibility</p:attrName>
                                        </p:attrNameLst>
                                      </p:cBhvr>
                                      <p:to>
                                        <p:strVal val="visible"/>
                                      </p:to>
                                    </p:set>
                                    <p:anim calcmode="lin" valueType="num">
                                      <p:cBhvr additive="base">
                                        <p:cTn id="25" dur="500" fill="hold"/>
                                        <p:tgtEl>
                                          <p:spTgt spid="3">
                                            <p:bg/>
                                          </p:spTgt>
                                        </p:tgtEl>
                                        <p:attrNameLst>
                                          <p:attrName>ppt_x</p:attrName>
                                        </p:attrNameLst>
                                      </p:cBhvr>
                                      <p:tavLst>
                                        <p:tav tm="0">
                                          <p:val>
                                            <p:strVal val="#ppt_x"/>
                                          </p:val>
                                        </p:tav>
                                        <p:tav tm="100000">
                                          <p:val>
                                            <p:strVal val="#ppt_x"/>
                                          </p:val>
                                        </p:tav>
                                      </p:tavLst>
                                    </p:anim>
                                    <p:anim calcmode="lin" valueType="num">
                                      <p:cBhvr additive="base">
                                        <p:cTn id="26"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anim calcmode="lin" valueType="num">
                                      <p:cBhvr additive="base">
                                        <p:cTn id="3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1" presetClass="entr" presetSubtype="1"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wheel(1)">
                                      <p:cBhvr>
                                        <p:cTn id="43" dur="2000"/>
                                        <p:tgtEl>
                                          <p:spTgt spid="5"/>
                                        </p:tgtEl>
                                      </p:cBhvr>
                                    </p:animEffect>
                                  </p:childTnLst>
                                </p:cTn>
                              </p:par>
                            </p:childTnLst>
                          </p:cTn>
                        </p:par>
                      </p:childTnLst>
                    </p:cTn>
                  </p:par>
                  <p:par>
                    <p:cTn id="44" fill="hold">
                      <p:stCondLst>
                        <p:cond delay="indefinite"/>
                      </p:stCondLst>
                      <p:childTnLst>
                        <p:par>
                          <p:cTn id="45" fill="hold">
                            <p:stCondLst>
                              <p:cond delay="0"/>
                            </p:stCondLst>
                            <p:childTnLst>
                              <p:par>
                                <p:cTn id="46" presetID="21" presetClass="entr" presetSubtype="1" fill="hold" grpId="0" nodeType="clickEffect">
                                  <p:stCondLst>
                                    <p:cond delay="0"/>
                                  </p:stCondLst>
                                  <p:childTnLst>
                                    <p:set>
                                      <p:cBhvr>
                                        <p:cTn id="47" dur="1" fill="hold">
                                          <p:stCondLst>
                                            <p:cond delay="0"/>
                                          </p:stCondLst>
                                        </p:cTn>
                                        <p:tgtEl>
                                          <p:spTgt spid="6"/>
                                        </p:tgtEl>
                                        <p:attrNameLst>
                                          <p:attrName>style.visibility</p:attrName>
                                        </p:attrNameLst>
                                      </p:cBhvr>
                                      <p:to>
                                        <p:strVal val="visible"/>
                                      </p:to>
                                    </p:set>
                                    <p:animEffect transition="in" filter="wheel(1)">
                                      <p:cBhvr>
                                        <p:cTn id="48" dur="2000"/>
                                        <p:tgtEl>
                                          <p:spTgt spid="6"/>
                                        </p:tgtEl>
                                      </p:cBhvr>
                                    </p:animEffect>
                                  </p:childTnLst>
                                </p:cTn>
                              </p:par>
                            </p:childTnLst>
                          </p:cTn>
                        </p:par>
                      </p:childTnLst>
                    </p:cTn>
                  </p:par>
                  <p:par>
                    <p:cTn id="49" fill="hold">
                      <p:stCondLst>
                        <p:cond delay="indefinite"/>
                      </p:stCondLst>
                      <p:childTnLst>
                        <p:par>
                          <p:cTn id="50" fill="hold">
                            <p:stCondLst>
                              <p:cond delay="0"/>
                            </p:stCondLst>
                            <p:childTnLst>
                              <p:par>
                                <p:cTn id="51" presetID="14" presetClass="entr" presetSubtype="10" fill="hold" nodeType="click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randombar(horizontal)">
                                      <p:cBhvr>
                                        <p:cTn id="53" dur="500"/>
                                        <p:tgtEl>
                                          <p:spTgt spid="8"/>
                                        </p:tgtEl>
                                      </p:cBhvr>
                                    </p:animEffect>
                                  </p:childTnLst>
                                </p:cTn>
                              </p:par>
                            </p:childTnLst>
                          </p:cTn>
                        </p:par>
                      </p:childTnLst>
                    </p:cTn>
                  </p:par>
                  <p:par>
                    <p:cTn id="54" fill="hold">
                      <p:stCondLst>
                        <p:cond delay="indefinite"/>
                      </p:stCondLst>
                      <p:childTnLst>
                        <p:par>
                          <p:cTn id="55" fill="hold">
                            <p:stCondLst>
                              <p:cond delay="0"/>
                            </p:stCondLst>
                            <p:childTnLst>
                              <p:par>
                                <p:cTn id="56" presetID="14" presetClass="entr" presetSubtype="10" fill="hold" nodeType="clickEffect">
                                  <p:stCondLst>
                                    <p:cond delay="0"/>
                                  </p:stCondLst>
                                  <p:childTnLst>
                                    <p:set>
                                      <p:cBhvr>
                                        <p:cTn id="57" dur="1" fill="hold">
                                          <p:stCondLst>
                                            <p:cond delay="0"/>
                                          </p:stCondLst>
                                        </p:cTn>
                                        <p:tgtEl>
                                          <p:spTgt spid="7"/>
                                        </p:tgtEl>
                                        <p:attrNameLst>
                                          <p:attrName>style.visibility</p:attrName>
                                        </p:attrNameLst>
                                      </p:cBhvr>
                                      <p:to>
                                        <p:strVal val="visible"/>
                                      </p:to>
                                    </p:set>
                                    <p:animEffect transition="in" filter="randombar(horizontal)">
                                      <p:cBhvr>
                                        <p:cTn id="5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4" grpId="0" animBg="1"/>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03412"/>
            <a:ext cx="12192000" cy="466165"/>
          </a:xfrm>
          <a:ln/>
        </p:spPr>
        <p:style>
          <a:lnRef idx="0">
            <a:schemeClr val="dk1"/>
          </a:lnRef>
          <a:fillRef idx="3">
            <a:schemeClr val="dk1"/>
          </a:fillRef>
          <a:effectRef idx="3">
            <a:schemeClr val="dk1"/>
          </a:effectRef>
          <a:fontRef idx="minor">
            <a:schemeClr val="lt1"/>
          </a:fontRef>
        </p:style>
        <p:txBody>
          <a:bodyPr>
            <a:normAutofit fontScale="90000"/>
          </a:bodyPr>
          <a:lstStyle/>
          <a:p>
            <a:pPr algn="ctr"/>
            <a:r>
              <a:rPr lang="en-US" b="1" i="1" dirty="0" smtClean="0">
                <a:solidFill>
                  <a:schemeClr val="accent2">
                    <a:lumMod val="60000"/>
                    <a:lumOff val="40000"/>
                  </a:schemeClr>
                </a:solidFill>
              </a:rPr>
              <a:t>Conversation</a:t>
            </a:r>
            <a:r>
              <a:rPr lang="en-US" dirty="0" smtClean="0"/>
              <a:t/>
            </a:r>
            <a:br>
              <a:rPr lang="en-US" dirty="0" smtClean="0"/>
            </a:br>
            <a:endParaRPr lang="en-US" dirty="0"/>
          </a:p>
        </p:txBody>
      </p:sp>
      <p:sp>
        <p:nvSpPr>
          <p:cNvPr id="5" name="Text Placeholder 4"/>
          <p:cNvSpPr>
            <a:spLocks noGrp="1"/>
          </p:cNvSpPr>
          <p:nvPr>
            <p:ph type="body" idx="1"/>
          </p:nvPr>
        </p:nvSpPr>
        <p:spPr>
          <a:xfrm>
            <a:off x="2026026" y="1066800"/>
            <a:ext cx="8390962" cy="6078071"/>
          </a:xfrm>
        </p:spPr>
        <p:txBody>
          <a:bodyPr>
            <a:normAutofit/>
          </a:bodyPr>
          <a:lstStyle/>
          <a:p>
            <a:pPr marL="285750" indent="-285750">
              <a:buFont typeface="Arial" panose="020B0604020202020204" pitchFamily="34" charset="0"/>
              <a:buChar char="•"/>
            </a:pPr>
            <a:r>
              <a:rPr lang="en-US" b="1" dirty="0" err="1">
                <a:solidFill>
                  <a:schemeClr val="accent1"/>
                </a:solidFill>
              </a:rPr>
              <a:t>Ms.Tabesh</a:t>
            </a:r>
            <a:r>
              <a:rPr lang="en-US" b="1" dirty="0">
                <a:solidFill>
                  <a:schemeClr val="accent1"/>
                </a:solidFill>
              </a:rPr>
              <a:t>: Are you interested in the planets</a:t>
            </a:r>
            <a:r>
              <a:rPr lang="en-US" b="1" dirty="0" smtClean="0">
                <a:solidFill>
                  <a:schemeClr val="accent1"/>
                </a:solidFill>
              </a:rPr>
              <a:t>?</a:t>
            </a:r>
          </a:p>
          <a:p>
            <a:pPr marL="285750" indent="-285750">
              <a:buFont typeface="Arial" panose="020B0604020202020204" pitchFamily="34" charset="0"/>
              <a:buChar char="•"/>
            </a:pPr>
            <a:r>
              <a:rPr lang="en-US" dirty="0" smtClean="0"/>
              <a:t> </a:t>
            </a:r>
            <a:r>
              <a:rPr lang="en-US" dirty="0" err="1"/>
              <a:t>Alireza</a:t>
            </a:r>
            <a:r>
              <a:rPr lang="en-US" dirty="0"/>
              <a:t>: Yes! They are really interesting for me, but I don’t know much   about  them. </a:t>
            </a:r>
            <a:endParaRPr lang="en-US" dirty="0" smtClean="0"/>
          </a:p>
          <a:p>
            <a:pPr marL="285750" indent="-285750">
              <a:buFont typeface="Arial" panose="020B0604020202020204" pitchFamily="34" charset="0"/>
              <a:buChar char="•"/>
            </a:pPr>
            <a:r>
              <a:rPr lang="en-US" b="1" dirty="0" err="1" smtClean="0">
                <a:solidFill>
                  <a:schemeClr val="accent1"/>
                </a:solidFill>
              </a:rPr>
              <a:t>Ms.Tabesh</a:t>
            </a:r>
            <a:r>
              <a:rPr lang="en-US" b="1" dirty="0">
                <a:solidFill>
                  <a:schemeClr val="accent1"/>
                </a:solidFill>
              </a:rPr>
              <a:t>: Planets are really amazing but not so much alike. Do you know how they are different? </a:t>
            </a:r>
            <a:endParaRPr lang="en-US" b="1" dirty="0" smtClean="0">
              <a:solidFill>
                <a:schemeClr val="accent1"/>
              </a:solidFill>
            </a:endParaRPr>
          </a:p>
          <a:p>
            <a:pPr marL="285750" indent="-285750">
              <a:buFont typeface="Arial" panose="020B0604020202020204" pitchFamily="34" charset="0"/>
              <a:buChar char="•"/>
            </a:pPr>
            <a:r>
              <a:rPr lang="en-US" dirty="0" err="1" smtClean="0"/>
              <a:t>Alireza</a:t>
            </a:r>
            <a:r>
              <a:rPr lang="en-US" dirty="0"/>
              <a:t>: Umm... I know they go around the Sun in different orbits</a:t>
            </a:r>
            <a:r>
              <a:rPr lang="en-US" dirty="0" smtClean="0"/>
              <a:t>.</a:t>
            </a:r>
          </a:p>
          <a:p>
            <a:pPr marL="285750" indent="-285750">
              <a:buFont typeface="Arial" panose="020B0604020202020204" pitchFamily="34" charset="0"/>
              <a:buChar char="•"/>
            </a:pPr>
            <a:r>
              <a:rPr lang="en-US" dirty="0" smtClean="0">
                <a:solidFill>
                  <a:schemeClr val="accent1"/>
                </a:solidFill>
              </a:rPr>
              <a:t> </a:t>
            </a:r>
            <a:r>
              <a:rPr lang="en-US" b="1" dirty="0" err="1">
                <a:solidFill>
                  <a:schemeClr val="accent1"/>
                </a:solidFill>
              </a:rPr>
              <a:t>Ms.Tabesh</a:t>
            </a:r>
            <a:r>
              <a:rPr lang="en-US" b="1" dirty="0">
                <a:solidFill>
                  <a:schemeClr val="accent1"/>
                </a:solidFill>
              </a:rPr>
              <a:t>: That’s right. They have different colors and sizes, too. Some are rocky like Mars, some have rings like Saturn and some have moons like Uranus. </a:t>
            </a:r>
            <a:endParaRPr lang="en-US" b="1" dirty="0" smtClean="0">
              <a:solidFill>
                <a:schemeClr val="accent1"/>
              </a:solidFill>
            </a:endParaRPr>
          </a:p>
          <a:p>
            <a:pPr marL="285750" indent="-285750">
              <a:buFont typeface="Arial" panose="020B0604020202020204" pitchFamily="34" charset="0"/>
              <a:buChar char="•"/>
            </a:pPr>
            <a:r>
              <a:rPr lang="en-US" dirty="0" err="1" smtClean="0"/>
              <a:t>Alireza</a:t>
            </a:r>
            <a:r>
              <a:rPr lang="en-US" dirty="0"/>
              <a:t>: How wonderful! Can we see them without a telescope</a:t>
            </a:r>
            <a:r>
              <a:rPr lang="en-US" dirty="0" smtClean="0"/>
              <a:t>?</a:t>
            </a:r>
          </a:p>
          <a:p>
            <a:pPr marL="285750" indent="-285750">
              <a:buFont typeface="Arial" panose="020B0604020202020204" pitchFamily="34" charset="0"/>
              <a:buChar char="•"/>
            </a:pPr>
            <a:r>
              <a:rPr lang="en-US" dirty="0" smtClean="0">
                <a:solidFill>
                  <a:schemeClr val="accent1"/>
                </a:solidFill>
              </a:rPr>
              <a:t> </a:t>
            </a:r>
            <a:r>
              <a:rPr lang="en-US" b="1" dirty="0" err="1">
                <a:solidFill>
                  <a:schemeClr val="accent1"/>
                </a:solidFill>
              </a:rPr>
              <a:t>Ms.Tabesh</a:t>
            </a:r>
            <a:r>
              <a:rPr lang="en-US" b="1" dirty="0">
                <a:solidFill>
                  <a:schemeClr val="accent1"/>
                </a:solidFill>
              </a:rPr>
              <a:t>:  Yeah..., we can see the planets nearer to us without a telescope, such as Mercury, Venus, Mars, Jupiter and Saturn. We can see Uranus and Neptune only with powerful </a:t>
            </a:r>
            <a:r>
              <a:rPr lang="en-US" b="1" dirty="0" smtClean="0">
                <a:solidFill>
                  <a:schemeClr val="accent1"/>
                </a:solidFill>
              </a:rPr>
              <a:t>telescopes</a:t>
            </a:r>
          </a:p>
          <a:p>
            <a:pPr marL="285750" indent="-285750">
              <a:buFont typeface="Arial" panose="020B0604020202020204" pitchFamily="34" charset="0"/>
              <a:buChar char="•"/>
            </a:pPr>
            <a:r>
              <a:rPr lang="en-US" dirty="0" smtClean="0"/>
              <a:t>. </a:t>
            </a:r>
            <a:r>
              <a:rPr lang="en-US" dirty="0" err="1"/>
              <a:t>Alireza</a:t>
            </a:r>
            <a:r>
              <a:rPr lang="en-US" dirty="0"/>
              <a:t>: And which planet is the largest of all? </a:t>
            </a:r>
            <a:endParaRPr lang="en-US" dirty="0" smtClean="0"/>
          </a:p>
          <a:p>
            <a:pPr marL="285750" indent="-285750">
              <a:buFont typeface="Arial" panose="020B0604020202020204" pitchFamily="34" charset="0"/>
              <a:buChar char="•"/>
            </a:pPr>
            <a:r>
              <a:rPr lang="en-US" b="1" dirty="0" err="1" smtClean="0">
                <a:solidFill>
                  <a:schemeClr val="accent1"/>
                </a:solidFill>
              </a:rPr>
              <a:t>Ms.Tabesh</a:t>
            </a:r>
            <a:r>
              <a:rPr lang="en-US" b="1" dirty="0">
                <a:solidFill>
                  <a:schemeClr val="accent1"/>
                </a:solidFill>
              </a:rPr>
              <a:t>: Jupiter is the largest one. It has more than sixty moons. Do you want to look at it</a:t>
            </a:r>
            <a:r>
              <a:rPr lang="en-US" b="1" dirty="0" smtClean="0">
                <a:solidFill>
                  <a:schemeClr val="accent1"/>
                </a:solidFill>
              </a:rPr>
              <a:t>?</a:t>
            </a:r>
          </a:p>
          <a:p>
            <a:pPr marL="285750" indent="-285750">
              <a:buFont typeface="Arial" panose="020B0604020202020204" pitchFamily="34" charset="0"/>
              <a:buChar char="•"/>
            </a:pPr>
            <a:r>
              <a:rPr lang="en-US" dirty="0" smtClean="0"/>
              <a:t> </a:t>
            </a:r>
            <a:r>
              <a:rPr lang="en-US" dirty="0" err="1"/>
              <a:t>Alireza</a:t>
            </a:r>
            <a:r>
              <a:rPr lang="en-US" dirty="0"/>
              <a:t>: I really like that.</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18820477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randombar(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randombar(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randombar(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randombar(horizont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randombar(horizont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randombar(horizontal)">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randombar(horizontal)">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randombar(horizontal)">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randombar(horizontal)">
                                      <p:cBhvr>
                                        <p:cTn id="52"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0" y="0"/>
            <a:ext cx="12192000" cy="788894"/>
          </a:xfrm>
        </p:spPr>
        <p:style>
          <a:lnRef idx="0">
            <a:schemeClr val="accent1"/>
          </a:lnRef>
          <a:fillRef idx="3">
            <a:schemeClr val="accent1"/>
          </a:fillRef>
          <a:effectRef idx="3">
            <a:schemeClr val="accent1"/>
          </a:effectRef>
          <a:fontRef idx="minor">
            <a:schemeClr val="lt1"/>
          </a:fontRef>
        </p:style>
        <p:txBody>
          <a:bodyPr>
            <a:noAutofit/>
          </a:bodyPr>
          <a:lstStyle/>
          <a:p>
            <a:pPr algn="ctr"/>
            <a:r>
              <a:rPr lang="en-US" sz="6000" b="1" i="1" dirty="0" smtClean="0">
                <a:solidFill>
                  <a:schemeClr val="tx2">
                    <a:lumMod val="10000"/>
                  </a:schemeClr>
                </a:solidFill>
              </a:rPr>
              <a:t>New words of book</a:t>
            </a:r>
            <a:endParaRPr lang="en-US" sz="6000" b="1" i="1" dirty="0">
              <a:solidFill>
                <a:schemeClr val="tx2">
                  <a:lumMod val="10000"/>
                </a:schemeClr>
              </a:solidFill>
            </a:endParaRPr>
          </a:p>
        </p:txBody>
      </p:sp>
      <p:pic>
        <p:nvPicPr>
          <p:cNvPr id="18" name="Content Placeholder 1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518064" y="911960"/>
            <a:ext cx="2270523" cy="1418864"/>
          </a:xfrm>
          <a:prstGeom prst="rect">
            <a:avLst/>
          </a:prstGeom>
          <a:ln>
            <a:noFill/>
          </a:ln>
          <a:effectLst>
            <a:softEdge rad="112500"/>
          </a:effectLst>
        </p:spPr>
      </p:pic>
      <p:sp>
        <p:nvSpPr>
          <p:cNvPr id="14" name="Text Placeholder 13"/>
          <p:cNvSpPr>
            <a:spLocks noGrp="1"/>
          </p:cNvSpPr>
          <p:nvPr>
            <p:ph type="body" sz="half" idx="2"/>
          </p:nvPr>
        </p:nvSpPr>
        <p:spPr>
          <a:xfrm>
            <a:off x="1470212" y="842682"/>
            <a:ext cx="7915835" cy="6167717"/>
          </a:xfrm>
        </p:spPr>
        <p:txBody>
          <a:bodyPr>
            <a:normAutofit/>
          </a:bodyPr>
          <a:lstStyle/>
          <a:p>
            <a:pPr marL="342900" indent="-342900">
              <a:buFont typeface="Wingdings" panose="05000000000000000000" pitchFamily="2" charset="2"/>
              <a:buChar char="v"/>
            </a:pPr>
            <a:r>
              <a:rPr lang="en-US" sz="2400" b="1" dirty="0">
                <a:solidFill>
                  <a:srgbClr val="00B050"/>
                </a:solidFill>
              </a:rPr>
              <a:t>healthy</a:t>
            </a:r>
            <a:r>
              <a:rPr lang="en-US" sz="2400" dirty="0"/>
              <a:t>: </a:t>
            </a:r>
            <a:r>
              <a:rPr lang="en-US" sz="2400" dirty="0" smtClean="0"/>
              <a:t>strong </a:t>
            </a:r>
            <a:r>
              <a:rPr lang="en-US" sz="2400" dirty="0"/>
              <a:t>and well He is a healthy boy. </a:t>
            </a:r>
            <a:r>
              <a:rPr lang="en-US" sz="2400" dirty="0" smtClean="0"/>
              <a:t>good </a:t>
            </a:r>
            <a:r>
              <a:rPr lang="en-US" sz="2400" dirty="0"/>
              <a:t>for your body A healthy breakfast can give you more energy. </a:t>
            </a:r>
            <a:endParaRPr lang="en-US" sz="2400" dirty="0" smtClean="0"/>
          </a:p>
          <a:p>
            <a:pPr marL="342900" indent="-342900">
              <a:buFont typeface="Wingdings" panose="05000000000000000000" pitchFamily="2" charset="2"/>
              <a:buChar char="v"/>
            </a:pPr>
            <a:r>
              <a:rPr lang="en-US" sz="2400" b="1" dirty="0" smtClean="0">
                <a:solidFill>
                  <a:srgbClr val="00B050"/>
                </a:solidFill>
              </a:rPr>
              <a:t>defend</a:t>
            </a:r>
            <a:r>
              <a:rPr lang="en-US" sz="2400" b="1" dirty="0">
                <a:solidFill>
                  <a:srgbClr val="00B050"/>
                </a:solidFill>
              </a:rPr>
              <a:t>: </a:t>
            </a:r>
            <a:r>
              <a:rPr lang="en-US" sz="2400" dirty="0"/>
              <a:t>to protect someone or something from danger The brave soldiers defended our country in war. </a:t>
            </a:r>
            <a:endParaRPr lang="en-US" sz="2400" dirty="0" smtClean="0"/>
          </a:p>
          <a:p>
            <a:pPr marL="342900" indent="-342900">
              <a:buFont typeface="Wingdings" panose="05000000000000000000" pitchFamily="2" charset="2"/>
              <a:buChar char="v"/>
            </a:pPr>
            <a:r>
              <a:rPr lang="en-US" sz="2400" b="1" dirty="0" smtClean="0">
                <a:solidFill>
                  <a:srgbClr val="00B050"/>
                </a:solidFill>
              </a:rPr>
              <a:t>carry</a:t>
            </a:r>
            <a:r>
              <a:rPr lang="en-US" sz="2400" b="1" dirty="0">
                <a:solidFill>
                  <a:srgbClr val="00B050"/>
                </a:solidFill>
              </a:rPr>
              <a:t>: </a:t>
            </a:r>
            <a:r>
              <a:rPr lang="en-US" sz="2400" dirty="0"/>
              <a:t>to move someone or something from one place to another Monkeys	carry their babies all day long. </a:t>
            </a:r>
            <a:endParaRPr lang="en-US" sz="2400" dirty="0" smtClean="0"/>
          </a:p>
          <a:p>
            <a:pPr marL="342900" indent="-342900">
              <a:buFont typeface="Wingdings" panose="05000000000000000000" pitchFamily="2" charset="2"/>
              <a:buChar char="v"/>
            </a:pPr>
            <a:r>
              <a:rPr lang="en-US" sz="2400" b="1" dirty="0" smtClean="0">
                <a:solidFill>
                  <a:srgbClr val="00B050"/>
                </a:solidFill>
              </a:rPr>
              <a:t>collect</a:t>
            </a:r>
            <a:r>
              <a:rPr lang="en-US" sz="2400" dirty="0"/>
              <a:t>: to go and get someone or something The school bus collects the children each morning. </a:t>
            </a:r>
            <a:endParaRPr lang="en-US" sz="2400" dirty="0" smtClean="0"/>
          </a:p>
          <a:p>
            <a:pPr marL="342900" indent="-342900">
              <a:buFont typeface="Wingdings" panose="05000000000000000000" pitchFamily="2" charset="2"/>
              <a:buChar char="v"/>
            </a:pPr>
            <a:r>
              <a:rPr lang="en-US" sz="2400" b="1" dirty="0" smtClean="0">
                <a:solidFill>
                  <a:srgbClr val="00B050"/>
                </a:solidFill>
              </a:rPr>
              <a:t>fact</a:t>
            </a:r>
            <a:r>
              <a:rPr lang="en-US" sz="2400" dirty="0"/>
              <a:t>: things that are true or that really happened It’s	a	fact that Earth goes around the Sun</a:t>
            </a:r>
          </a:p>
        </p:txBody>
      </p:sp>
      <p:pic>
        <p:nvPicPr>
          <p:cNvPr id="19" name="Picture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6084" y="2460812"/>
            <a:ext cx="1914245" cy="190573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20" name="Picture 1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8502" y="2670361"/>
            <a:ext cx="1213045" cy="227815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251296" y="4569759"/>
            <a:ext cx="2600325" cy="1752600"/>
          </a:xfrm>
          <a:prstGeom prst="ellipse">
            <a:avLst/>
          </a:prstGeom>
          <a:ln>
            <a:noFill/>
          </a:ln>
          <a:effectLst>
            <a:softEdge rad="112500"/>
          </a:effectLst>
        </p:spPr>
      </p:pic>
    </p:spTree>
    <p:extLst>
      <p:ext uri="{BB962C8B-B14F-4D97-AF65-F5344CB8AC3E}">
        <p14:creationId xmlns:p14="http://schemas.microsoft.com/office/powerpoint/2010/main" val="1333892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ipe(down)">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wipe(down)">
                                      <p:cBhvr>
                                        <p:cTn id="12" dur="500"/>
                                        <p:tgtEl>
                                          <p:spTgt spid="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4">
                                            <p:txEl>
                                              <p:pRg st="2" end="2"/>
                                            </p:txEl>
                                          </p:spTgt>
                                        </p:tgtEl>
                                        <p:attrNameLst>
                                          <p:attrName>style.visibility</p:attrName>
                                        </p:attrNameLst>
                                      </p:cBhvr>
                                      <p:to>
                                        <p:strVal val="visible"/>
                                      </p:to>
                                    </p:set>
                                    <p:animEffect transition="in" filter="wipe(down)">
                                      <p:cBhvr>
                                        <p:cTn id="17" dur="500"/>
                                        <p:tgtEl>
                                          <p:spTgt spid="1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4">
                                            <p:txEl>
                                              <p:pRg st="3" end="3"/>
                                            </p:txEl>
                                          </p:spTgt>
                                        </p:tgtEl>
                                        <p:attrNameLst>
                                          <p:attrName>style.visibility</p:attrName>
                                        </p:attrNameLst>
                                      </p:cBhvr>
                                      <p:to>
                                        <p:strVal val="visible"/>
                                      </p:to>
                                    </p:set>
                                    <p:animEffect transition="in" filter="wipe(down)">
                                      <p:cBhvr>
                                        <p:cTn id="22" dur="500"/>
                                        <p:tgtEl>
                                          <p:spTgt spid="1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4">
                                            <p:txEl>
                                              <p:pRg st="4" end="4"/>
                                            </p:txEl>
                                          </p:spTgt>
                                        </p:tgtEl>
                                        <p:attrNameLst>
                                          <p:attrName>style.visibility</p:attrName>
                                        </p:attrNameLst>
                                      </p:cBhvr>
                                      <p:to>
                                        <p:strVal val="visible"/>
                                      </p:to>
                                    </p:set>
                                    <p:animEffect transition="in" filter="wipe(down)">
                                      <p:cBhvr>
                                        <p:cTn id="27" dur="500"/>
                                        <p:tgtEl>
                                          <p:spTgt spid="1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wheel(1)">
                                      <p:cBhvr>
                                        <p:cTn id="32" dur="20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wheel(1)">
                                      <p:cBhvr>
                                        <p:cTn id="37" dur="200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wheel(1)">
                                      <p:cBhvr>
                                        <p:cTn id="42" dur="20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wheel(1)">
                                      <p:cBhvr>
                                        <p:cTn id="47" dur="2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1049" y="0"/>
            <a:ext cx="7968035" cy="976312"/>
          </a:xfrm>
        </p:spPr>
        <p:style>
          <a:lnRef idx="0">
            <a:scrgbClr r="0" g="0" b="0"/>
          </a:lnRef>
          <a:fillRef idx="1003">
            <a:schemeClr val="dk2"/>
          </a:fillRef>
          <a:effectRef idx="0">
            <a:scrgbClr r="0" g="0" b="0"/>
          </a:effectRef>
          <a:fontRef idx="major"/>
        </p:style>
        <p:txBody>
          <a:bodyPr>
            <a:normAutofit fontScale="90000"/>
          </a:bodyPr>
          <a:lstStyle/>
          <a:p>
            <a:pPr algn="ctr"/>
            <a:r>
              <a:rPr lang="en-US" sz="5400" b="1" i="1" dirty="0" smtClean="0">
                <a:solidFill>
                  <a:srgbClr val="C00000"/>
                </a:solidFill>
              </a:rPr>
              <a:t>A wonder of liquid</a:t>
            </a:r>
            <a:r>
              <a:rPr lang="en-US" dirty="0" smtClean="0"/>
              <a:t/>
            </a:r>
            <a:br>
              <a:rPr lang="en-US" dirty="0" smtClean="0"/>
            </a:b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75009" y="-403411"/>
            <a:ext cx="2744382" cy="203399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4" name="Text Placeholder 3"/>
          <p:cNvSpPr>
            <a:spLocks noGrp="1"/>
          </p:cNvSpPr>
          <p:nvPr>
            <p:ph type="body" sz="half" idx="2"/>
          </p:nvPr>
        </p:nvSpPr>
        <p:spPr>
          <a:xfrm>
            <a:off x="753036" y="995081"/>
            <a:ext cx="10883153" cy="5862919"/>
          </a:xfrm>
        </p:spPr>
        <p:style>
          <a:lnRef idx="0">
            <a:scrgbClr r="0" g="0" b="0"/>
          </a:lnRef>
          <a:fillRef idx="1003">
            <a:schemeClr val="dk2"/>
          </a:fillRef>
          <a:effectRef idx="0">
            <a:scrgbClr r="0" g="0" b="0"/>
          </a:effectRef>
          <a:fontRef idx="major"/>
        </p:style>
        <p:txBody>
          <a:bodyPr>
            <a:noAutofit/>
          </a:bodyPr>
          <a:lstStyle/>
          <a:p>
            <a:pPr marL="514350" indent="-514350">
              <a:buFont typeface="+mj-lt"/>
              <a:buAutoNum type="romanUcPeriod"/>
            </a:pPr>
            <a:r>
              <a:rPr lang="en-US" sz="2400" dirty="0"/>
              <a:t>The human body is a real wonder. It is sometimes good to think about our body and how it works. Our body is doing millions of jobs all the time</a:t>
            </a:r>
            <a:r>
              <a:rPr lang="en-US" sz="2400" dirty="0" smtClean="0"/>
              <a:t>.</a:t>
            </a:r>
          </a:p>
          <a:p>
            <a:pPr marL="514350" indent="-514350">
              <a:buFont typeface="+mj-lt"/>
              <a:buAutoNum type="romanUcPeriod"/>
            </a:pPr>
            <a:r>
              <a:rPr lang="en-US" sz="2400" dirty="0" smtClean="0"/>
              <a:t> </a:t>
            </a:r>
            <a:r>
              <a:rPr lang="en-US" sz="2400" dirty="0"/>
              <a:t>One of the most important parts of the body is blood. The heart pumps this red liquid around the body. This keeps us healthy and alive. More than half of blood is plasma. This is a clear and yellow liquid. It carries red and white cells. There are millions of red blood cells in one small drop of blood. They carry oxygen round the body and collect carbon dioxide from body parts. There are thousands of white cells in a drop of blood. They are bigger than red cells. They defend our body against microbes</a:t>
            </a:r>
            <a:r>
              <a:rPr lang="en-US" sz="2400" dirty="0" smtClean="0"/>
              <a:t>.</a:t>
            </a:r>
          </a:p>
          <a:p>
            <a:pPr marL="514350" indent="-514350">
              <a:buFont typeface="+mj-lt"/>
              <a:buAutoNum type="romanUcPeriod"/>
            </a:pPr>
            <a:r>
              <a:rPr lang="en-US" sz="2400" dirty="0" smtClean="0"/>
              <a:t> </a:t>
            </a:r>
            <a:r>
              <a:rPr lang="en-US" sz="2400" dirty="0"/>
              <a:t>This wonderful liquid is a great gift from Allah. We can thank Allah by keeping our body healthy. One way to do that is eating healthy food and doing daily exercises. Another way is to donate our blood to those who need it. </a:t>
            </a:r>
          </a:p>
        </p:txBody>
      </p:sp>
    </p:spTree>
    <p:extLst>
      <p:ext uri="{BB962C8B-B14F-4D97-AF65-F5344CB8AC3E}">
        <p14:creationId xmlns:p14="http://schemas.microsoft.com/office/powerpoint/2010/main" val="423823586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
                                            <p:bg/>
                                          </p:spTgt>
                                        </p:tgtEl>
                                        <p:attrNameLst>
                                          <p:attrName>style.visibility</p:attrName>
                                        </p:attrNameLst>
                                      </p:cBhvr>
                                      <p:to>
                                        <p:strVal val="visible"/>
                                      </p:to>
                                    </p:set>
                                    <p:animEffect transition="in" filter="randombar(horizontal)">
                                      <p:cBhvr>
                                        <p:cTn id="12" dur="500"/>
                                        <p:tgtEl>
                                          <p:spTgt spid="4">
                                            <p:bg/>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randombar(horizontal)">
                                      <p:cBhvr>
                                        <p:cTn id="17" dur="5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randombar(horizontal)">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randombar(horizontal)">
                                      <p:cBhvr>
                                        <p:cTn id="27" dur="5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 calcmode="lin" valueType="num">
                                      <p:cBhvr additive="base">
                                        <p:cTn id="32" dur="500" fill="hold"/>
                                        <p:tgtEl>
                                          <p:spTgt spid="5"/>
                                        </p:tgtEl>
                                        <p:attrNameLst>
                                          <p:attrName>ppt_x</p:attrName>
                                        </p:attrNameLst>
                                      </p:cBhvr>
                                      <p:tavLst>
                                        <p:tav tm="0">
                                          <p:val>
                                            <p:strVal val="#ppt_x"/>
                                          </p:val>
                                        </p:tav>
                                        <p:tav tm="100000">
                                          <p:val>
                                            <p:strVal val="#ppt_x"/>
                                          </p:val>
                                        </p:tav>
                                      </p:tavLst>
                                    </p:anim>
                                    <p:anim calcmode="lin" valueType="num">
                                      <p:cBhvr additive="base">
                                        <p:cTn id="3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rot="1232738">
            <a:off x="8447519" y="215805"/>
            <a:ext cx="2443965" cy="779546"/>
          </a:xfrm>
          <a:noFill/>
        </p:spPr>
        <p:txBody>
          <a:bodyPr>
            <a:normAutofit/>
          </a:bodyPr>
          <a:lstStyle/>
          <a:p>
            <a:pPr algn="ctr"/>
            <a:r>
              <a:rPr lang="en-US" sz="3200" b="1" i="1" dirty="0" smtClean="0">
                <a:solidFill>
                  <a:schemeClr val="accent5"/>
                </a:solidFill>
              </a:rPr>
              <a:t>grammar</a:t>
            </a:r>
            <a:endParaRPr lang="en-US" sz="3200" b="1" i="1" dirty="0">
              <a:solidFill>
                <a:schemeClr val="accent5"/>
              </a:solidFill>
            </a:endParaRPr>
          </a:p>
        </p:txBody>
      </p:sp>
      <p:sp>
        <p:nvSpPr>
          <p:cNvPr id="7" name="Text Placeholder 6"/>
          <p:cNvSpPr>
            <a:spLocks noGrp="1"/>
          </p:cNvSpPr>
          <p:nvPr>
            <p:ph type="body" sz="quarter" idx="13"/>
          </p:nvPr>
        </p:nvSpPr>
        <p:spPr>
          <a:xfrm>
            <a:off x="510989" y="1515036"/>
            <a:ext cx="2779058" cy="2752164"/>
          </a:xfrm>
        </p:spPr>
        <p:style>
          <a:lnRef idx="2">
            <a:schemeClr val="dk1"/>
          </a:lnRef>
          <a:fillRef idx="1">
            <a:schemeClr val="lt1"/>
          </a:fillRef>
          <a:effectRef idx="0">
            <a:schemeClr val="dk1"/>
          </a:effectRef>
          <a:fontRef idx="minor">
            <a:schemeClr val="dk1"/>
          </a:fontRef>
        </p:style>
        <p:txBody>
          <a:bodyPr/>
          <a:lstStyle/>
          <a:p>
            <a:r>
              <a:rPr lang="en-US" b="1" dirty="0">
                <a:solidFill>
                  <a:schemeClr val="bg1">
                    <a:lumMod val="95000"/>
                    <a:lumOff val="5000"/>
                  </a:schemeClr>
                </a:solidFill>
              </a:rPr>
              <a:t>Look at the </a:t>
            </a:r>
            <a:r>
              <a:rPr lang="en-US" b="1" dirty="0" smtClean="0">
                <a:solidFill>
                  <a:schemeClr val="bg1">
                    <a:lumMod val="95000"/>
                    <a:lumOff val="5000"/>
                  </a:schemeClr>
                </a:solidFill>
              </a:rPr>
              <a:t>  </a:t>
            </a:r>
          </a:p>
          <a:p>
            <a:r>
              <a:rPr lang="en-US" b="1" dirty="0" smtClean="0">
                <a:solidFill>
                  <a:schemeClr val="bg1">
                    <a:lumMod val="95000"/>
                    <a:lumOff val="5000"/>
                  </a:schemeClr>
                </a:solidFill>
              </a:rPr>
              <a:t>I </a:t>
            </a:r>
            <a:r>
              <a:rPr lang="en-US" b="1" dirty="0">
                <a:solidFill>
                  <a:schemeClr val="bg1">
                    <a:lumMod val="95000"/>
                    <a:lumOff val="5000"/>
                  </a:schemeClr>
                </a:solidFill>
              </a:rPr>
              <a:t>just watched an </a:t>
            </a:r>
            <a:endParaRPr lang="en-US" b="1" dirty="0" smtClean="0">
              <a:solidFill>
                <a:schemeClr val="bg1">
                  <a:lumMod val="95000"/>
                  <a:lumOff val="5000"/>
                </a:schemeClr>
              </a:solidFill>
            </a:endParaRPr>
          </a:p>
          <a:p>
            <a:r>
              <a:rPr lang="en-US" b="1" dirty="0" smtClean="0">
                <a:solidFill>
                  <a:schemeClr val="bg1">
                    <a:lumMod val="95000"/>
                    <a:lumOff val="5000"/>
                  </a:schemeClr>
                </a:solidFill>
              </a:rPr>
              <a:t>They </a:t>
            </a:r>
            <a:r>
              <a:rPr lang="en-US" b="1" dirty="0">
                <a:solidFill>
                  <a:schemeClr val="bg1">
                    <a:lumMod val="95000"/>
                    <a:lumOff val="5000"/>
                  </a:schemeClr>
                </a:solidFill>
              </a:rPr>
              <a:t>are </a:t>
            </a:r>
            <a:endParaRPr lang="en-US" b="1" dirty="0" smtClean="0">
              <a:solidFill>
                <a:schemeClr val="bg1">
                  <a:lumMod val="95000"/>
                  <a:lumOff val="5000"/>
                </a:schemeClr>
              </a:solidFill>
            </a:endParaRPr>
          </a:p>
          <a:p>
            <a:r>
              <a:rPr lang="en-US" b="1" dirty="0" smtClean="0">
                <a:solidFill>
                  <a:schemeClr val="bg1">
                    <a:lumMod val="95000"/>
                    <a:lumOff val="5000"/>
                  </a:schemeClr>
                </a:solidFill>
              </a:rPr>
              <a:t>He </a:t>
            </a:r>
            <a:r>
              <a:rPr lang="en-US" b="1" dirty="0">
                <a:solidFill>
                  <a:schemeClr val="bg1">
                    <a:lumMod val="95000"/>
                    <a:lumOff val="5000"/>
                  </a:schemeClr>
                </a:solidFill>
              </a:rPr>
              <a:t>works with </a:t>
            </a:r>
          </a:p>
          <a:p>
            <a:endParaRPr lang="en-US" b="1" dirty="0">
              <a:solidFill>
                <a:schemeClr val="bg1">
                  <a:lumMod val="95000"/>
                  <a:lumOff val="5000"/>
                </a:schemeClr>
              </a:solidFill>
            </a:endParaRPr>
          </a:p>
        </p:txBody>
      </p:sp>
      <p:sp>
        <p:nvSpPr>
          <p:cNvPr id="6" name="Text Placeholder 5"/>
          <p:cNvSpPr>
            <a:spLocks noGrp="1"/>
          </p:cNvSpPr>
          <p:nvPr>
            <p:ph type="body" sz="half" idx="2"/>
          </p:nvPr>
        </p:nvSpPr>
        <p:spPr>
          <a:xfrm>
            <a:off x="1595717" y="4715436"/>
            <a:ext cx="9908895" cy="1272988"/>
          </a:xfrm>
        </p:spPr>
        <p:style>
          <a:lnRef idx="1">
            <a:schemeClr val="accent1"/>
          </a:lnRef>
          <a:fillRef idx="3">
            <a:schemeClr val="accent1"/>
          </a:fillRef>
          <a:effectRef idx="2">
            <a:schemeClr val="accent1"/>
          </a:effectRef>
          <a:fontRef idx="minor">
            <a:schemeClr val="lt1"/>
          </a:fontRef>
        </p:style>
        <p:txBody>
          <a:bodyPr>
            <a:normAutofit/>
          </a:bodyPr>
          <a:lstStyle/>
          <a:p>
            <a:pPr>
              <a:buFont typeface="Wingdings" panose="05000000000000000000" pitchFamily="2" charset="2"/>
              <a:buChar char="v"/>
            </a:pPr>
            <a:r>
              <a:rPr lang="en-US" dirty="0"/>
              <a:t>	</a:t>
            </a:r>
            <a:r>
              <a:rPr lang="en-US" sz="2800" b="1" dirty="0"/>
              <a:t>Many	interesting	</a:t>
            </a:r>
            <a:r>
              <a:rPr lang="en-US" sz="2800" b="1" dirty="0" smtClean="0"/>
              <a:t> animals </a:t>
            </a:r>
            <a:r>
              <a:rPr lang="en-US" sz="2800" b="1" dirty="0"/>
              <a:t>	live	in	forests	of	</a:t>
            </a:r>
            <a:r>
              <a:rPr lang="en-US" sz="2800" b="1" dirty="0" smtClean="0"/>
              <a:t> Iran</a:t>
            </a:r>
          </a:p>
          <a:p>
            <a:pPr>
              <a:buFont typeface="Wingdings" panose="05000000000000000000" pitchFamily="2" charset="2"/>
              <a:buChar char="v"/>
            </a:pPr>
            <a:r>
              <a:rPr lang="en-US" sz="2800" b="1" dirty="0" smtClean="0"/>
              <a:t>.</a:t>
            </a:r>
            <a:r>
              <a:rPr lang="en-US" sz="2800" b="1" dirty="0"/>
              <a:t>	Robert’s	father	is	a	very	tall	man</a:t>
            </a:r>
          </a:p>
        </p:txBody>
      </p:sp>
      <p:sp>
        <p:nvSpPr>
          <p:cNvPr id="8" name="Rectangle 7"/>
          <p:cNvSpPr/>
          <p:nvPr/>
        </p:nvSpPr>
        <p:spPr>
          <a:xfrm>
            <a:off x="4781177" y="2329934"/>
            <a:ext cx="1718740" cy="1569660"/>
          </a:xfrm>
          <a:prstGeom prst="rect">
            <a:avLst/>
          </a:prstGeom>
        </p:spPr>
        <p:style>
          <a:lnRef idx="3">
            <a:schemeClr val="lt1"/>
          </a:lnRef>
          <a:fillRef idx="1">
            <a:schemeClr val="accent1"/>
          </a:fillRef>
          <a:effectRef idx="1">
            <a:schemeClr val="accent1"/>
          </a:effectRef>
          <a:fontRef idx="minor">
            <a:schemeClr val="lt1"/>
          </a:fontRef>
        </p:style>
        <p:txBody>
          <a:bodyPr wrap="none">
            <a:spAutoFit/>
          </a:bodyPr>
          <a:lstStyle/>
          <a:p>
            <a:pPr algn="ctr"/>
            <a:r>
              <a:rPr lang="en-US" sz="2400" dirty="0"/>
              <a:t>blue </a:t>
            </a:r>
            <a:endParaRPr lang="en-US" sz="2400" dirty="0" smtClean="0"/>
          </a:p>
          <a:p>
            <a:pPr algn="ctr"/>
            <a:r>
              <a:rPr lang="en-US" sz="2400" dirty="0" smtClean="0"/>
              <a:t>Interesting</a:t>
            </a:r>
          </a:p>
          <a:p>
            <a:pPr algn="ctr"/>
            <a:r>
              <a:rPr lang="en-US" sz="2400" dirty="0" smtClean="0"/>
              <a:t> </a:t>
            </a:r>
            <a:r>
              <a:rPr lang="en-US" sz="2400" dirty="0"/>
              <a:t>amazing </a:t>
            </a:r>
            <a:endParaRPr lang="en-US" sz="2400" dirty="0" smtClean="0"/>
          </a:p>
          <a:p>
            <a:pPr algn="ctr"/>
            <a:r>
              <a:rPr lang="en-US" sz="2400" dirty="0" smtClean="0"/>
              <a:t>powerful</a:t>
            </a:r>
            <a:endParaRPr lang="en-US" sz="2400" dirty="0"/>
          </a:p>
        </p:txBody>
      </p:sp>
      <p:sp>
        <p:nvSpPr>
          <p:cNvPr id="9" name="Rectangle 8"/>
          <p:cNvSpPr/>
          <p:nvPr/>
        </p:nvSpPr>
        <p:spPr>
          <a:xfrm>
            <a:off x="8319756" y="1558969"/>
            <a:ext cx="3122971" cy="2800767"/>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sz="4400" dirty="0" smtClean="0"/>
              <a:t>sky! </a:t>
            </a:r>
          </a:p>
          <a:p>
            <a:r>
              <a:rPr lang="en-US" sz="4400" dirty="0" smtClean="0"/>
              <a:t>movie</a:t>
            </a:r>
            <a:r>
              <a:rPr lang="en-US" sz="4400" dirty="0"/>
              <a:t>. </a:t>
            </a:r>
            <a:endParaRPr lang="en-US" sz="4400" dirty="0" smtClean="0"/>
          </a:p>
          <a:p>
            <a:r>
              <a:rPr lang="en-US" sz="4400" dirty="0" smtClean="0"/>
              <a:t>people</a:t>
            </a:r>
            <a:r>
              <a:rPr lang="en-US" sz="4400" dirty="0"/>
              <a:t>. </a:t>
            </a:r>
            <a:endParaRPr lang="en-US" sz="4400" dirty="0" smtClean="0"/>
          </a:p>
          <a:p>
            <a:r>
              <a:rPr lang="en-US" sz="4400" dirty="0" smtClean="0"/>
              <a:t>computers</a:t>
            </a:r>
            <a:endParaRPr lang="en-US" sz="4400" dirty="0"/>
          </a:p>
        </p:txBody>
      </p:sp>
      <p:sp>
        <p:nvSpPr>
          <p:cNvPr id="10" name="Right Arrow 9"/>
          <p:cNvSpPr/>
          <p:nvPr/>
        </p:nvSpPr>
        <p:spPr>
          <a:xfrm>
            <a:off x="3469341" y="2725270"/>
            <a:ext cx="1004048" cy="4572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6961408" y="2733675"/>
            <a:ext cx="1030313" cy="512108"/>
          </a:xfrm>
          <a:prstGeom prst="rect">
            <a:avLst/>
          </a:prstGeom>
        </p:spPr>
      </p:pic>
      <p:sp>
        <p:nvSpPr>
          <p:cNvPr id="12" name="Rectangle 11"/>
          <p:cNvSpPr/>
          <p:nvPr/>
        </p:nvSpPr>
        <p:spPr>
          <a:xfrm>
            <a:off x="3576917" y="0"/>
            <a:ext cx="4545105" cy="923330"/>
          </a:xfrm>
          <a:prstGeom prst="rect">
            <a:avLst/>
          </a:prstGeom>
        </p:spPr>
        <p:style>
          <a:lnRef idx="1">
            <a:schemeClr val="accent5"/>
          </a:lnRef>
          <a:fillRef idx="3">
            <a:schemeClr val="accent5"/>
          </a:fillRef>
          <a:effectRef idx="2">
            <a:schemeClr val="accent5"/>
          </a:effectRef>
          <a:fontRef idx="minor">
            <a:schemeClr val="lt1"/>
          </a:fontRef>
        </p:style>
        <p:txBody>
          <a:bodyPr wrap="square">
            <a:spAutoFit/>
          </a:bodyPr>
          <a:lstStyle/>
          <a:p>
            <a:pPr algn="ctr"/>
            <a:r>
              <a:rPr lang="en-US" sz="5400" dirty="0"/>
              <a:t>Adjectives</a:t>
            </a:r>
            <a:r>
              <a:rPr lang="en-US" dirty="0"/>
              <a:t> </a:t>
            </a: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9603" y="5215217"/>
            <a:ext cx="2549338" cy="142762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0299582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 calcmode="lin" valueType="num">
                                      <p:cBhvr additive="base">
                                        <p:cTn id="7" dur="500" fill="hold"/>
                                        <p:tgtEl>
                                          <p:spTgt spid="6">
                                            <p:bg/>
                                          </p:spTgt>
                                        </p:tgtEl>
                                        <p:attrNameLst>
                                          <p:attrName>ppt_x</p:attrName>
                                        </p:attrNameLst>
                                      </p:cBhvr>
                                      <p:tavLst>
                                        <p:tav tm="0">
                                          <p:val>
                                            <p:strVal val="#ppt_x"/>
                                          </p:val>
                                        </p:tav>
                                        <p:tav tm="100000">
                                          <p:val>
                                            <p:strVal val="#ppt_x"/>
                                          </p:val>
                                        </p:tav>
                                      </p:tavLst>
                                    </p:anim>
                                    <p:anim calcmode="lin" valueType="num">
                                      <p:cBhvr additive="base">
                                        <p:cTn id="8" dur="500" fill="hold"/>
                                        <p:tgtEl>
                                          <p:spTgt spid="6">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 calcmode="lin" valueType="num">
                                      <p:cBhvr additive="base">
                                        <p:cTn id="1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1683" y="0"/>
            <a:ext cx="8356694" cy="860612"/>
          </a:xfrm>
        </p:spPr>
        <p:style>
          <a:lnRef idx="3">
            <a:schemeClr val="lt1"/>
          </a:lnRef>
          <a:fillRef idx="1">
            <a:schemeClr val="accent6"/>
          </a:fillRef>
          <a:effectRef idx="1">
            <a:schemeClr val="accent6"/>
          </a:effectRef>
          <a:fontRef idx="minor">
            <a:schemeClr val="lt1"/>
          </a:fontRef>
        </p:style>
        <p:txBody>
          <a:bodyPr/>
          <a:lstStyle/>
          <a:p>
            <a:pPr algn="ctr"/>
            <a:r>
              <a:rPr lang="en-US" b="1" i="1" dirty="0"/>
              <a:t>Comparative  Adjectives </a:t>
            </a:r>
          </a:p>
        </p:txBody>
      </p:sp>
      <p:sp>
        <p:nvSpPr>
          <p:cNvPr id="3" name="Text Placeholder 2"/>
          <p:cNvSpPr>
            <a:spLocks noGrp="1"/>
          </p:cNvSpPr>
          <p:nvPr>
            <p:ph type="body" sz="quarter" idx="13"/>
          </p:nvPr>
        </p:nvSpPr>
        <p:spPr>
          <a:xfrm>
            <a:off x="4516624" y="1219201"/>
            <a:ext cx="2126224" cy="1712258"/>
          </a:xfrm>
        </p:spPr>
        <p:style>
          <a:lnRef idx="1">
            <a:schemeClr val="accent4"/>
          </a:lnRef>
          <a:fillRef idx="3">
            <a:schemeClr val="accent4"/>
          </a:fillRef>
          <a:effectRef idx="2">
            <a:schemeClr val="accent4"/>
          </a:effectRef>
          <a:fontRef idx="minor">
            <a:schemeClr val="lt1"/>
          </a:fontRef>
        </p:style>
        <p:txBody>
          <a:bodyPr/>
          <a:lstStyle/>
          <a:p>
            <a:r>
              <a:rPr lang="en-US" b="1" dirty="0">
                <a:solidFill>
                  <a:schemeClr val="bg1">
                    <a:lumMod val="95000"/>
                    <a:lumOff val="5000"/>
                  </a:schemeClr>
                </a:solidFill>
              </a:rPr>
              <a:t>taller than </a:t>
            </a:r>
            <a:endParaRPr lang="en-US" b="1" dirty="0" smtClean="0">
              <a:solidFill>
                <a:schemeClr val="bg1">
                  <a:lumMod val="95000"/>
                  <a:lumOff val="5000"/>
                </a:schemeClr>
              </a:solidFill>
            </a:endParaRPr>
          </a:p>
          <a:p>
            <a:r>
              <a:rPr lang="en-US" b="1" dirty="0" smtClean="0">
                <a:solidFill>
                  <a:schemeClr val="bg1">
                    <a:lumMod val="95000"/>
                    <a:lumOff val="5000"/>
                  </a:schemeClr>
                </a:solidFill>
              </a:rPr>
              <a:t>bigger </a:t>
            </a:r>
            <a:r>
              <a:rPr lang="en-US" b="1" dirty="0">
                <a:solidFill>
                  <a:schemeClr val="bg1">
                    <a:lumMod val="95000"/>
                    <a:lumOff val="5000"/>
                  </a:schemeClr>
                </a:solidFill>
              </a:rPr>
              <a:t>than </a:t>
            </a:r>
            <a:endParaRPr lang="en-US" b="1" dirty="0" smtClean="0">
              <a:solidFill>
                <a:schemeClr val="bg1">
                  <a:lumMod val="95000"/>
                  <a:lumOff val="5000"/>
                </a:schemeClr>
              </a:solidFill>
            </a:endParaRPr>
          </a:p>
          <a:p>
            <a:r>
              <a:rPr lang="en-US" b="1" dirty="0" smtClean="0">
                <a:solidFill>
                  <a:schemeClr val="bg1">
                    <a:lumMod val="95000"/>
                    <a:lumOff val="5000"/>
                  </a:schemeClr>
                </a:solidFill>
              </a:rPr>
              <a:t>younger </a:t>
            </a:r>
            <a:r>
              <a:rPr lang="en-US" b="1" dirty="0">
                <a:solidFill>
                  <a:schemeClr val="bg1">
                    <a:lumMod val="95000"/>
                    <a:lumOff val="5000"/>
                  </a:schemeClr>
                </a:solidFill>
              </a:rPr>
              <a:t>than </a:t>
            </a:r>
          </a:p>
        </p:txBody>
      </p:sp>
      <p:sp>
        <p:nvSpPr>
          <p:cNvPr id="4" name="Text Placeholder 3"/>
          <p:cNvSpPr>
            <a:spLocks noGrp="1"/>
          </p:cNvSpPr>
          <p:nvPr>
            <p:ph type="body" sz="half" idx="2"/>
          </p:nvPr>
        </p:nvSpPr>
        <p:spPr>
          <a:xfrm>
            <a:off x="8570258" y="1129553"/>
            <a:ext cx="2277036" cy="1775011"/>
          </a:xfrm>
        </p:spPr>
        <p:style>
          <a:lnRef idx="1">
            <a:schemeClr val="accent6"/>
          </a:lnRef>
          <a:fillRef idx="3">
            <a:schemeClr val="accent6"/>
          </a:fillRef>
          <a:effectRef idx="2">
            <a:schemeClr val="accent6"/>
          </a:effectRef>
          <a:fontRef idx="minor">
            <a:schemeClr val="lt1"/>
          </a:fontRef>
        </p:style>
        <p:txBody>
          <a:bodyPr>
            <a:normAutofit/>
          </a:bodyPr>
          <a:lstStyle/>
          <a:p>
            <a:r>
              <a:rPr lang="en-US" sz="2800" dirty="0" smtClean="0"/>
              <a:t>Dena</a:t>
            </a:r>
          </a:p>
          <a:p>
            <a:r>
              <a:rPr lang="en-US" sz="2800" dirty="0" smtClean="0"/>
              <a:t>Europe</a:t>
            </a:r>
          </a:p>
          <a:p>
            <a:r>
              <a:rPr lang="en-US" sz="2800" dirty="0" smtClean="0"/>
              <a:t>Reza</a:t>
            </a:r>
          </a:p>
          <a:p>
            <a:endParaRPr lang="en-US" dirty="0"/>
          </a:p>
        </p:txBody>
      </p:sp>
      <p:sp>
        <p:nvSpPr>
          <p:cNvPr id="5" name="Rectangle 4"/>
          <p:cNvSpPr/>
          <p:nvPr/>
        </p:nvSpPr>
        <p:spPr>
          <a:xfrm>
            <a:off x="421342" y="1124635"/>
            <a:ext cx="2519082" cy="1815882"/>
          </a:xfrm>
          <a:prstGeom prst="rect">
            <a:avLst/>
          </a:prstGeom>
        </p:spPr>
        <p:style>
          <a:lnRef idx="1">
            <a:schemeClr val="accent6"/>
          </a:lnRef>
          <a:fillRef idx="3">
            <a:schemeClr val="accent6"/>
          </a:fillRef>
          <a:effectRef idx="2">
            <a:schemeClr val="accent6"/>
          </a:effectRef>
          <a:fontRef idx="minor">
            <a:schemeClr val="lt1"/>
          </a:fontRef>
        </p:style>
        <p:txBody>
          <a:bodyPr wrap="square">
            <a:spAutoFit/>
          </a:bodyPr>
          <a:lstStyle/>
          <a:p>
            <a:r>
              <a:rPr lang="en-US" sz="2800" b="1" dirty="0">
                <a:solidFill>
                  <a:schemeClr val="bg1">
                    <a:lumMod val="95000"/>
                    <a:lumOff val="5000"/>
                  </a:schemeClr>
                </a:solidFill>
              </a:rPr>
              <a:t>Damavand </a:t>
            </a:r>
            <a:r>
              <a:rPr lang="en-US" sz="2800" b="1" dirty="0" smtClean="0">
                <a:solidFill>
                  <a:schemeClr val="bg1">
                    <a:lumMod val="95000"/>
                    <a:lumOff val="5000"/>
                  </a:schemeClr>
                </a:solidFill>
              </a:rPr>
              <a:t>is</a:t>
            </a:r>
          </a:p>
          <a:p>
            <a:r>
              <a:rPr lang="en-US" sz="2800" b="1" dirty="0" smtClean="0">
                <a:solidFill>
                  <a:schemeClr val="bg1">
                    <a:lumMod val="95000"/>
                    <a:lumOff val="5000"/>
                  </a:schemeClr>
                </a:solidFill>
              </a:rPr>
              <a:t> </a:t>
            </a:r>
            <a:r>
              <a:rPr lang="en-US" sz="2800" b="1" dirty="0">
                <a:solidFill>
                  <a:schemeClr val="bg1">
                    <a:lumMod val="95000"/>
                    <a:lumOff val="5000"/>
                  </a:schemeClr>
                </a:solidFill>
              </a:rPr>
              <a:t>Asia is </a:t>
            </a:r>
            <a:endParaRPr lang="en-US" sz="2800" b="1" dirty="0" smtClean="0">
              <a:solidFill>
                <a:schemeClr val="bg1">
                  <a:lumMod val="95000"/>
                  <a:lumOff val="5000"/>
                </a:schemeClr>
              </a:solidFill>
            </a:endParaRPr>
          </a:p>
          <a:p>
            <a:r>
              <a:rPr lang="en-US" sz="2800" b="1" dirty="0" err="1" smtClean="0">
                <a:solidFill>
                  <a:schemeClr val="bg1">
                    <a:lumMod val="95000"/>
                    <a:lumOff val="5000"/>
                  </a:schemeClr>
                </a:solidFill>
              </a:rPr>
              <a:t>Omid</a:t>
            </a:r>
            <a:r>
              <a:rPr lang="en-US" sz="2800" b="1" dirty="0" smtClean="0">
                <a:solidFill>
                  <a:schemeClr val="bg1">
                    <a:lumMod val="95000"/>
                    <a:lumOff val="5000"/>
                  </a:schemeClr>
                </a:solidFill>
              </a:rPr>
              <a:t> </a:t>
            </a:r>
            <a:r>
              <a:rPr lang="en-US" sz="2800" b="1" dirty="0">
                <a:solidFill>
                  <a:schemeClr val="bg1">
                    <a:lumMod val="95000"/>
                    <a:lumOff val="5000"/>
                  </a:schemeClr>
                </a:solidFill>
              </a:rPr>
              <a:t>is </a:t>
            </a:r>
          </a:p>
          <a:p>
            <a:r>
              <a:rPr lang="en-US" sz="2800" b="1" dirty="0" smtClean="0">
                <a:solidFill>
                  <a:schemeClr val="bg1">
                    <a:lumMod val="95000"/>
                    <a:lumOff val="5000"/>
                  </a:schemeClr>
                </a:solidFill>
              </a:rPr>
              <a:t> </a:t>
            </a:r>
            <a:endParaRPr lang="en-US" sz="2800" b="1" dirty="0">
              <a:solidFill>
                <a:schemeClr val="bg1">
                  <a:lumMod val="95000"/>
                  <a:lumOff val="5000"/>
                </a:schemeClr>
              </a:solidFill>
            </a:endParaRPr>
          </a:p>
        </p:txBody>
      </p:sp>
      <p:pic>
        <p:nvPicPr>
          <p:cNvPr id="6" name="Picture 5"/>
          <p:cNvPicPr>
            <a:picLocks noChangeAspect="1"/>
          </p:cNvPicPr>
          <p:nvPr/>
        </p:nvPicPr>
        <p:blipFill>
          <a:blip r:embed="rId2"/>
          <a:stretch>
            <a:fillRect/>
          </a:stretch>
        </p:blipFill>
        <p:spPr>
          <a:xfrm>
            <a:off x="3267949" y="1738593"/>
            <a:ext cx="1030313" cy="512108"/>
          </a:xfrm>
          <a:prstGeom prst="rect">
            <a:avLst/>
          </a:prstGeom>
        </p:spPr>
      </p:pic>
      <p:pic>
        <p:nvPicPr>
          <p:cNvPr id="7" name="Picture 6"/>
          <p:cNvPicPr>
            <a:picLocks noChangeAspect="1"/>
          </p:cNvPicPr>
          <p:nvPr/>
        </p:nvPicPr>
        <p:blipFill>
          <a:blip r:embed="rId2"/>
          <a:stretch>
            <a:fillRect/>
          </a:stretch>
        </p:blipFill>
        <p:spPr>
          <a:xfrm>
            <a:off x="7158631" y="1828240"/>
            <a:ext cx="1030313" cy="512108"/>
          </a:xfrm>
          <a:prstGeom prst="rect">
            <a:avLst/>
          </a:prstGeom>
        </p:spPr>
      </p:pic>
      <p:sp>
        <p:nvSpPr>
          <p:cNvPr id="8" name="Rectangle 7"/>
          <p:cNvSpPr/>
          <p:nvPr/>
        </p:nvSpPr>
        <p:spPr>
          <a:xfrm>
            <a:off x="2178423" y="3352800"/>
            <a:ext cx="7709647" cy="954107"/>
          </a:xfrm>
          <a:prstGeom prst="rect">
            <a:avLst/>
          </a:prstGeom>
        </p:spPr>
        <p:style>
          <a:lnRef idx="1">
            <a:schemeClr val="accent6"/>
          </a:lnRef>
          <a:fillRef idx="3">
            <a:schemeClr val="accent6"/>
          </a:fillRef>
          <a:effectRef idx="2">
            <a:schemeClr val="accent6"/>
          </a:effectRef>
          <a:fontRef idx="minor">
            <a:schemeClr val="lt1"/>
          </a:fontRef>
        </p:style>
        <p:txBody>
          <a:bodyPr wrap="square">
            <a:spAutoFit/>
          </a:bodyPr>
          <a:lstStyle/>
          <a:p>
            <a:pPr marL="285750" indent="-285750">
              <a:buFont typeface="Wingdings" panose="05000000000000000000" pitchFamily="2" charset="2"/>
              <a:buChar char="q"/>
            </a:pPr>
            <a:r>
              <a:rPr lang="en-US" sz="2800" dirty="0">
                <a:solidFill>
                  <a:schemeClr val="bg1">
                    <a:lumMod val="95000"/>
                    <a:lumOff val="5000"/>
                  </a:schemeClr>
                </a:solidFill>
              </a:rPr>
              <a:t> </a:t>
            </a:r>
            <a:r>
              <a:rPr lang="en-US" sz="2800" dirty="0" err="1">
                <a:solidFill>
                  <a:schemeClr val="bg1">
                    <a:lumMod val="95000"/>
                    <a:lumOff val="5000"/>
                  </a:schemeClr>
                </a:solidFill>
              </a:rPr>
              <a:t>Karoon</a:t>
            </a:r>
            <a:r>
              <a:rPr lang="en-US" sz="2800" dirty="0">
                <a:solidFill>
                  <a:schemeClr val="bg1">
                    <a:lumMod val="95000"/>
                    <a:lumOff val="5000"/>
                  </a:schemeClr>
                </a:solidFill>
              </a:rPr>
              <a:t> is longer than </a:t>
            </a:r>
            <a:r>
              <a:rPr lang="en-US" sz="2800" dirty="0" err="1" smtClean="0">
                <a:solidFill>
                  <a:schemeClr val="bg1">
                    <a:lumMod val="95000"/>
                    <a:lumOff val="5000"/>
                  </a:schemeClr>
                </a:solidFill>
              </a:rPr>
              <a:t>Atrak</a:t>
            </a:r>
            <a:endParaRPr lang="en-US" sz="2800" dirty="0" smtClean="0">
              <a:solidFill>
                <a:schemeClr val="bg1">
                  <a:lumMod val="95000"/>
                  <a:lumOff val="5000"/>
                </a:schemeClr>
              </a:solidFill>
            </a:endParaRPr>
          </a:p>
          <a:p>
            <a:pPr marL="285750" indent="-285750">
              <a:buFont typeface="Wingdings" panose="05000000000000000000" pitchFamily="2" charset="2"/>
              <a:buChar char="q"/>
            </a:pPr>
            <a:r>
              <a:rPr lang="en-US" sz="2800" dirty="0" smtClean="0">
                <a:solidFill>
                  <a:schemeClr val="bg1">
                    <a:lumMod val="95000"/>
                    <a:lumOff val="5000"/>
                  </a:schemeClr>
                </a:solidFill>
              </a:rPr>
              <a:t>.</a:t>
            </a:r>
            <a:r>
              <a:rPr lang="en-US" sz="2800" dirty="0">
                <a:solidFill>
                  <a:schemeClr val="bg1">
                    <a:lumMod val="95000"/>
                    <a:lumOff val="5000"/>
                  </a:schemeClr>
                </a:solidFill>
              </a:rPr>
              <a:t>	Mars	is	smaller	than	Jupiter</a:t>
            </a: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92929" y="4483552"/>
            <a:ext cx="1839166" cy="204639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38893" y="4896690"/>
            <a:ext cx="3143250" cy="1457325"/>
          </a:xfrm>
          <a:prstGeom prst="rect">
            <a:avLst/>
          </a:prstGeom>
          <a:ln>
            <a:noFill/>
          </a:ln>
          <a:effectLst>
            <a:outerShdw blurRad="292100" dist="139700" dir="2700000" algn="tl" rotWithShape="0">
              <a:srgbClr val="333333">
                <a:alpha val="65000"/>
              </a:srgbClr>
            </a:outerShdw>
          </a:effectLst>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18624" y="4819930"/>
            <a:ext cx="3457575" cy="1323975"/>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1241452996"/>
      </p:ext>
    </p:extLst>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Wisp">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TM02892315[[fn=Wisp]]</Template>
  <TotalTime>166</TotalTime>
  <Words>803</Words>
  <Application>Microsoft Office PowerPoint</Application>
  <PresentationFormat>Widescreen</PresentationFormat>
  <Paragraphs>82</Paragraphs>
  <Slides>10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Century Gothic</vt:lpstr>
      <vt:lpstr>Courier New</vt:lpstr>
      <vt:lpstr>Tahoma</vt:lpstr>
      <vt:lpstr>Wingdings</vt:lpstr>
      <vt:lpstr>Wingdings 3</vt:lpstr>
      <vt:lpstr>Wisp</vt:lpstr>
      <vt:lpstr>vision1</vt:lpstr>
      <vt:lpstr>Wonders of creation</vt:lpstr>
      <vt:lpstr>Heart &amp; blood</vt:lpstr>
      <vt:lpstr>Nature</vt:lpstr>
      <vt:lpstr>Conversation </vt:lpstr>
      <vt:lpstr>New words of book</vt:lpstr>
      <vt:lpstr>A wonder of liquid </vt:lpstr>
      <vt:lpstr>grammar</vt:lpstr>
      <vt:lpstr>Comparative  Adjectives </vt:lpstr>
      <vt:lpstr>Superlative  Adjectives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vision1</dc:title>
  <dc:creator>persia1</dc:creator>
  <cp:lastModifiedBy>Acer</cp:lastModifiedBy>
  <cp:revision>22</cp:revision>
  <dcterms:created xsi:type="dcterms:W3CDTF">2017-11-03T12:39:20Z</dcterms:created>
  <dcterms:modified xsi:type="dcterms:W3CDTF">2022-11-11T12:01:19Z</dcterms:modified>
</cp:coreProperties>
</file>