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8" r:id="rId43"/>
    <p:sldId id="296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7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8109A72-8A72-4254-8D22-DF0B0FBEFA63}" type="datetimeFigureOut">
              <a:rPr lang="fa-IR" smtClean="0"/>
              <a:t>03/15/1438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FD42DBF-0F4F-4C6B-B5ED-EE1DDD5418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56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1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2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5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0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6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6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1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86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703" y="496388"/>
            <a:ext cx="1035264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+mj-lt"/>
                <a:cs typeface="IRANSans" panose="02040503050201020203" pitchFamily="18" charset="-78"/>
              </a:rPr>
              <a:t>In The Name of Allah</a:t>
            </a:r>
            <a:endParaRPr lang="fa-IR" sz="5400" dirty="0">
              <a:solidFill>
                <a:schemeClr val="bg1"/>
              </a:solidFill>
              <a:latin typeface="+mj-lt"/>
              <a:cs typeface="IRANSans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447" y="2532502"/>
            <a:ext cx="1038497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Lesson </a:t>
            </a:r>
            <a:r>
              <a:rPr lang="en-US" sz="8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Wonders Of creation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63" y="2150158"/>
            <a:ext cx="3597112" cy="23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! Practice ! Practice ! Practice !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2696" y="2495005"/>
            <a:ext cx="1034578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collect</a:t>
            </a:r>
            <a:r>
              <a:rPr lang="en-US" sz="3200" dirty="0" smtClean="0"/>
              <a:t>:  </a:t>
            </a:r>
            <a:r>
              <a:rPr lang="en-US" sz="3200" dirty="0"/>
              <a:t>to go and get someone or something</a:t>
            </a:r>
            <a:br>
              <a:rPr lang="en-US" sz="3200" dirty="0"/>
            </a:br>
            <a:r>
              <a:rPr lang="en-US" sz="3200" dirty="0" smtClean="0"/>
              <a:t># The </a:t>
            </a:r>
            <a:r>
              <a:rPr lang="en-US" sz="3200" dirty="0"/>
              <a:t>school bus collects the children each morning.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b="1" dirty="0" smtClean="0"/>
              <a:t>fact</a:t>
            </a:r>
            <a:r>
              <a:rPr lang="en-US" sz="3200" dirty="0" smtClean="0"/>
              <a:t>: </a:t>
            </a:r>
            <a:r>
              <a:rPr lang="en-US" sz="3200" dirty="0"/>
              <a:t>things that are true or that really </a:t>
            </a:r>
            <a:r>
              <a:rPr lang="en-US" sz="3200" dirty="0" smtClean="0"/>
              <a:t>happened </a:t>
            </a:r>
          </a:p>
          <a:p>
            <a:r>
              <a:rPr lang="en-US" sz="3200" dirty="0"/>
              <a:t># </a:t>
            </a:r>
            <a:r>
              <a:rPr lang="en-US" sz="3200" dirty="0" smtClean="0"/>
              <a:t>It’s </a:t>
            </a:r>
            <a:r>
              <a:rPr lang="en-US" sz="3200" dirty="0"/>
              <a:t>a fact </a:t>
            </a:r>
            <a:r>
              <a:rPr lang="en-US" sz="3200" dirty="0" smtClean="0"/>
              <a:t>that Earth </a:t>
            </a:r>
            <a:r>
              <a:rPr lang="en-US" sz="3200" dirty="0"/>
              <a:t>goes around the Sun.</a:t>
            </a:r>
            <a:br>
              <a:rPr lang="en-US" sz="3200" dirty="0"/>
            </a:br>
            <a:endParaRPr lang="fa-IR" sz="3200" dirty="0"/>
          </a:p>
          <a:p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0464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51837"/>
            <a:ext cx="10571998" cy="970450"/>
          </a:xfrm>
        </p:spPr>
        <p:txBody>
          <a:bodyPr/>
          <a:lstStyle/>
          <a:p>
            <a:r>
              <a:rPr lang="en-US" sz="600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Blood 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 a wonderful liquid</a:t>
            </a:r>
            <a:r>
              <a:rPr lang="en-US" sz="6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60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fa-IR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799" y="2222287"/>
            <a:ext cx="115344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The human body is a real wonder. It is sometimes good to think </a:t>
            </a:r>
            <a:r>
              <a:rPr lang="en-US" sz="2400" dirty="0" smtClean="0"/>
              <a:t>about our </a:t>
            </a:r>
            <a:r>
              <a:rPr lang="en-US" sz="2400" dirty="0"/>
              <a:t>body and how it works. Our body is doing millions of jobs all </a:t>
            </a:r>
            <a:r>
              <a:rPr lang="en-US" sz="2400" dirty="0" smtClean="0"/>
              <a:t>the time.</a:t>
            </a:r>
          </a:p>
          <a:p>
            <a:endParaRPr lang="en-US" sz="2400" dirty="0" smtClean="0"/>
          </a:p>
          <a:p>
            <a:r>
              <a:rPr lang="en-US" sz="2400" dirty="0" smtClean="0"/>
              <a:t>One </a:t>
            </a:r>
            <a:r>
              <a:rPr lang="en-US" sz="2400" dirty="0"/>
              <a:t>of the most important parts of the body is blood. The heart</a:t>
            </a:r>
            <a:br>
              <a:rPr lang="en-US" sz="2400" dirty="0"/>
            </a:br>
            <a:r>
              <a:rPr lang="en-US" sz="2400" dirty="0"/>
              <a:t>pumps this red liquid around the body. This keeps us healthy and alive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More than half of blood is plasma. This is a clear and yellow liquid.</a:t>
            </a:r>
            <a:br>
              <a:rPr lang="en-US" sz="2400" dirty="0"/>
            </a:br>
            <a:r>
              <a:rPr lang="en-US" sz="2400" dirty="0"/>
              <a:t>It carries red and white cells. There are millions of red blood cells</a:t>
            </a:r>
            <a:br>
              <a:rPr lang="en-US" sz="2400" dirty="0"/>
            </a:br>
            <a:r>
              <a:rPr lang="en-US" sz="2400" dirty="0"/>
              <a:t>in one small drop of blood. They carry oxygen round the body and</a:t>
            </a:r>
            <a:br>
              <a:rPr lang="en-US" sz="2400" dirty="0"/>
            </a:br>
            <a:r>
              <a:rPr lang="en-US" sz="2400" dirty="0"/>
              <a:t>collect carbon dioxide from body parts. There are thousands of white</a:t>
            </a:r>
            <a:br>
              <a:rPr lang="en-US" sz="2400" dirty="0"/>
            </a:br>
            <a:r>
              <a:rPr lang="en-US" sz="2400" dirty="0"/>
              <a:t>cells in a drop of blood. They are bigger than red cells. They defend</a:t>
            </a:r>
            <a:br>
              <a:rPr lang="en-US" sz="2400" dirty="0"/>
            </a:br>
            <a:r>
              <a:rPr lang="en-US" sz="2400" dirty="0"/>
              <a:t>our body against microbes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0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…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535577" y="2534194"/>
            <a:ext cx="9376156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This wonderful liquid is a great gift from Allah. We can thank Allah</a:t>
            </a:r>
            <a:br>
              <a:rPr lang="en-US" sz="2400" dirty="0"/>
            </a:br>
            <a:r>
              <a:rPr lang="en-US" sz="2400" dirty="0"/>
              <a:t>by keeping our body healthy. One way to do that is eating healthy food</a:t>
            </a:r>
            <a:br>
              <a:rPr lang="en-US" sz="2400" dirty="0"/>
            </a:br>
            <a:r>
              <a:rPr lang="en-US" sz="2400" dirty="0"/>
              <a:t>and doing daily exercises. Another way is to donate our blood to those</a:t>
            </a:r>
            <a:br>
              <a:rPr lang="en-US" sz="2400" dirty="0"/>
            </a:br>
            <a:r>
              <a:rPr lang="en-US" sz="2400" dirty="0"/>
              <a:t>who need it.</a:t>
            </a:r>
            <a:br>
              <a:rPr lang="en-US" sz="2400" dirty="0"/>
            </a:br>
            <a:endParaRPr lang="fa-IR" sz="2400" dirty="0"/>
          </a:p>
          <a:p>
            <a:endParaRPr lang="fa-I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3182" y="5928296"/>
            <a:ext cx="945855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Read the above sentences carefully ! Find new words then find the meaning of theme 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650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 THE BEST ANSWER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39634" y="1811359"/>
            <a:ext cx="684493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1- What color is plasma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</a:t>
            </a:r>
            <a:r>
              <a:rPr lang="en-US" sz="2800" dirty="0"/>
              <a:t>) red </a:t>
            </a:r>
            <a:r>
              <a:rPr lang="en-US" sz="2800" dirty="0" smtClean="0"/>
              <a:t>             b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yellow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en-US" sz="2800" dirty="0" smtClean="0"/>
              <a:t>c</a:t>
            </a:r>
            <a:r>
              <a:rPr lang="en-US" sz="2800" dirty="0"/>
              <a:t>) white</a:t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9634" y="3368007"/>
            <a:ext cx="6061981" cy="22467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2- How can we keep our body healthy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</a:t>
            </a:r>
            <a:r>
              <a:rPr lang="en-US" sz="2800" dirty="0"/>
              <a:t>) By eating fast foods</a:t>
            </a:r>
            <a:br>
              <a:rPr lang="en-US" sz="2800" dirty="0"/>
            </a:br>
            <a:r>
              <a:rPr lang="en-US" sz="2800" dirty="0"/>
              <a:t>b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By doing daily exercises</a:t>
            </a:r>
            <a:b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c) By sleeping late</a:t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9634" y="5473005"/>
            <a:ext cx="923291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3- How many white blood cells are there in a drop of blood?</a:t>
            </a:r>
            <a:br>
              <a:rPr lang="en-US" sz="2800" dirty="0"/>
            </a:br>
            <a:r>
              <a:rPr lang="en-US" sz="2800" dirty="0"/>
              <a:t>a) hundreds </a:t>
            </a:r>
            <a:r>
              <a:rPr lang="en-US" sz="2800" dirty="0" smtClean="0"/>
              <a:t>      b</a:t>
            </a:r>
            <a:r>
              <a:rPr lang="en-US" sz="2800" dirty="0"/>
              <a:t>) thousands </a:t>
            </a:r>
            <a:r>
              <a:rPr lang="en-US" sz="2800" dirty="0" smtClean="0"/>
              <a:t>     c</a:t>
            </a:r>
            <a:r>
              <a:rPr lang="en-US" sz="2800" dirty="0"/>
              <a:t>) millions</a:t>
            </a:r>
            <a:br>
              <a:rPr lang="en-US" sz="2800" dirty="0"/>
            </a:b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86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TRUE</a:t>
            </a:r>
            <a:r>
              <a:rPr lang="en-US" sz="4400" dirty="0" smtClean="0"/>
              <a:t> ? !?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FALSE</a:t>
            </a:r>
            <a:r>
              <a:rPr lang="en-US" sz="4400" dirty="0" smtClean="0"/>
              <a:t>           </a:t>
            </a:r>
            <a:r>
              <a:rPr lang="en-US" sz="2400" dirty="0" smtClean="0"/>
              <a:t>Its seems the flag of </a:t>
            </a:r>
            <a:r>
              <a:rPr lang="en-US" sz="2400" dirty="0" err="1" smtClean="0"/>
              <a:t>iran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fa-I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4241" y="2638697"/>
            <a:ext cx="883038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1. There </a:t>
            </a:r>
            <a:r>
              <a:rPr lang="en-US" sz="2800" dirty="0"/>
              <a:t>are only white cells in plasma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Red cells are smaller than white cells.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3</a:t>
            </a:r>
            <a:r>
              <a:rPr lang="en-US" sz="2800" dirty="0"/>
              <a:t>. The number of red cells is more than white cells.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5" name="Oval 4"/>
          <p:cNvSpPr/>
          <p:nvPr/>
        </p:nvSpPr>
        <p:spPr>
          <a:xfrm>
            <a:off x="9122227" y="2692092"/>
            <a:ext cx="339635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9689689" y="2692092"/>
            <a:ext cx="339635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9065623" y="2072641"/>
            <a:ext cx="9941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T      F</a:t>
            </a:r>
            <a:endParaRPr lang="fa-IR" sz="2400" dirty="0"/>
          </a:p>
        </p:txBody>
      </p:sp>
      <p:sp>
        <p:nvSpPr>
          <p:cNvPr id="12" name="Oval 11"/>
          <p:cNvSpPr/>
          <p:nvPr/>
        </p:nvSpPr>
        <p:spPr>
          <a:xfrm>
            <a:off x="9098279" y="3579016"/>
            <a:ext cx="339635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9665741" y="3579016"/>
            <a:ext cx="339635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9122227" y="4519335"/>
            <a:ext cx="339635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9689689" y="4519335"/>
            <a:ext cx="339635" cy="35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8038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34" y="995828"/>
            <a:ext cx="10571998" cy="970450"/>
          </a:xfrm>
        </p:spPr>
        <p:txBody>
          <a:bodyPr/>
          <a:lstStyle/>
          <a:p>
            <a:r>
              <a:rPr lang="en-US" dirty="0"/>
              <a:t>C. Match two halves</a:t>
            </a:r>
            <a:r>
              <a:rPr lang="en-US" dirty="0" smtClean="0"/>
              <a:t>.          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57301" y="2534193"/>
            <a:ext cx="808580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C. Match two </a:t>
            </a:r>
            <a:r>
              <a:rPr lang="en-US" sz="2400" dirty="0" smtClean="0"/>
              <a:t>halves. </a:t>
            </a:r>
          </a:p>
          <a:p>
            <a:r>
              <a:rPr lang="en-US" sz="2400" dirty="0" smtClean="0"/>
              <a:t>1</a:t>
            </a:r>
            <a:r>
              <a:rPr lang="en-US" sz="2400" dirty="0"/>
              <a:t>. The heart pumps blood round the </a:t>
            </a:r>
            <a:r>
              <a:rPr lang="en-US" sz="2400" dirty="0" smtClean="0"/>
              <a:t>body …..</a:t>
            </a:r>
            <a:endParaRPr lang="en-US" sz="2400" dirty="0"/>
          </a:p>
          <a:p>
            <a:r>
              <a:rPr lang="en-US" sz="2400" dirty="0"/>
              <a:t>2. Our </a:t>
            </a:r>
            <a:r>
              <a:rPr lang="en-US" sz="2400" dirty="0" smtClean="0"/>
              <a:t>body </a:t>
            </a:r>
            <a:r>
              <a:rPr lang="en-US" sz="2400" dirty="0"/>
              <a:t>is really </a:t>
            </a:r>
            <a:r>
              <a:rPr lang="en-US" sz="2400" dirty="0" smtClean="0"/>
              <a:t>wonderful ……</a:t>
            </a:r>
          </a:p>
          <a:p>
            <a:r>
              <a:rPr lang="en-US" sz="2400" dirty="0" smtClean="0"/>
              <a:t>3</a:t>
            </a:r>
            <a:r>
              <a:rPr lang="en-US" sz="2400" dirty="0"/>
              <a:t>. Red blood cells carry oxygen round the </a:t>
            </a:r>
            <a:r>
              <a:rPr lang="en-US" sz="2400" dirty="0" smtClean="0"/>
              <a:t>body …..</a:t>
            </a:r>
          </a:p>
          <a:p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smtClean="0"/>
              <a:t>so </a:t>
            </a:r>
            <a:r>
              <a:rPr lang="en-US" sz="2400" dirty="0"/>
              <a:t>it is sometimes good to think about </a:t>
            </a:r>
            <a:r>
              <a:rPr lang="en-US" sz="2400" dirty="0" smtClean="0"/>
              <a:t>it.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b</a:t>
            </a:r>
            <a:r>
              <a:rPr lang="en-US" sz="2400" dirty="0"/>
              <a:t>. then it is dangerous.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.   </a:t>
            </a:r>
            <a:r>
              <a:rPr lang="en-US" sz="2400" dirty="0"/>
              <a:t>and collect carbon dioxide.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.   </a:t>
            </a:r>
            <a:r>
              <a:rPr lang="en-US" sz="2400" dirty="0"/>
              <a:t>to keeps us alive.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5888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20" y="1322400"/>
            <a:ext cx="10571998" cy="970450"/>
          </a:xfrm>
        </p:spPr>
        <p:txBody>
          <a:bodyPr/>
          <a:lstStyle/>
          <a:p>
            <a:r>
              <a:rPr lang="en-US" sz="4400" b="0" dirty="0"/>
              <a:t>Grammar is the system of a language</a:t>
            </a:r>
            <a:r>
              <a:rPr lang="en-US" sz="4400" b="0" dirty="0" smtClean="0"/>
              <a:t>.</a:t>
            </a:r>
            <a:br>
              <a:rPr lang="en-US" sz="4400" b="0" dirty="0" smtClean="0"/>
            </a:br>
            <a:r>
              <a:rPr lang="en-US" dirty="0"/>
              <a:t>Read the following texts.</a:t>
            </a:r>
            <a:br>
              <a:rPr lang="en-US" dirty="0"/>
            </a:br>
            <a:endParaRPr lang="fa-IR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61258" y="2403566"/>
            <a:ext cx="577378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The Nile is </a:t>
            </a:r>
            <a:r>
              <a:rPr lang="en-US" sz="2800" b="1" dirty="0"/>
              <a:t>the longest </a:t>
            </a:r>
            <a:r>
              <a:rPr lang="en-US" sz="2800" dirty="0"/>
              <a:t>river on Earth. It is </a:t>
            </a:r>
            <a:r>
              <a:rPr lang="en-US" sz="2800" b="1" dirty="0" smtClean="0"/>
              <a:t>more than </a:t>
            </a:r>
            <a:r>
              <a:rPr lang="en-US" sz="2800" dirty="0"/>
              <a:t>6,000 kilometers. It is an </a:t>
            </a:r>
            <a:r>
              <a:rPr lang="en-US" sz="2800" b="1" dirty="0"/>
              <a:t>important </a:t>
            </a:r>
            <a:r>
              <a:rPr lang="en-US" sz="2800" dirty="0"/>
              <a:t>river </a:t>
            </a:r>
            <a:r>
              <a:rPr lang="en-US" sz="2800" dirty="0" smtClean="0"/>
              <a:t>for African </a:t>
            </a:r>
            <a:r>
              <a:rPr lang="en-US" sz="2800" dirty="0"/>
              <a:t>people. It gives water to people and animals.</a:t>
            </a:r>
            <a:br>
              <a:rPr lang="en-US" sz="2800" dirty="0"/>
            </a:br>
            <a:r>
              <a:rPr lang="en-US" sz="2800" dirty="0"/>
              <a:t>There are other rivers in Africa but they are not </a:t>
            </a:r>
            <a:r>
              <a:rPr lang="en-US" sz="2800" b="1" dirty="0" smtClean="0"/>
              <a:t>as important </a:t>
            </a:r>
            <a:r>
              <a:rPr lang="en-US" sz="2800" b="1" dirty="0"/>
              <a:t>as </a:t>
            </a:r>
            <a:r>
              <a:rPr lang="en-US" sz="2800" dirty="0"/>
              <a:t>the Nile. These rivers aren’t very </a:t>
            </a:r>
            <a:r>
              <a:rPr lang="en-US" sz="2800" b="1" dirty="0" smtClean="0"/>
              <a:t>long</a:t>
            </a:r>
            <a:r>
              <a:rPr lang="en-US" sz="2800" dirty="0" smtClean="0"/>
              <a:t>. They </a:t>
            </a:r>
            <a:r>
              <a:rPr lang="en-US" sz="2800" dirty="0"/>
              <a:t>are </a:t>
            </a:r>
            <a:r>
              <a:rPr lang="en-US" sz="2800" b="1" dirty="0"/>
              <a:t>useful </a:t>
            </a:r>
            <a:r>
              <a:rPr lang="en-US" sz="2800" dirty="0"/>
              <a:t>for people of villages and </a:t>
            </a:r>
            <a:r>
              <a:rPr lang="en-US" sz="2800" b="1" dirty="0"/>
              <a:t>small </a:t>
            </a:r>
            <a:r>
              <a:rPr lang="en-US" sz="2800" dirty="0"/>
              <a:t>cities.</a:t>
            </a:r>
            <a:br>
              <a:rPr lang="en-US" sz="2800" dirty="0"/>
            </a:br>
            <a:endParaRPr lang="fa-IR" sz="2800" dirty="0"/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20" y="2292850"/>
            <a:ext cx="4728717" cy="349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7931" y="6008914"/>
            <a:ext cx="29949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What a Beautiful creation  !!!!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94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084" y="2279864"/>
            <a:ext cx="568234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We live in a wonderful world. All around us </a:t>
            </a:r>
            <a:r>
              <a:rPr lang="en-US" sz="2800" dirty="0" smtClean="0"/>
              <a:t>there are </a:t>
            </a:r>
            <a:r>
              <a:rPr lang="en-US" sz="2800" dirty="0"/>
              <a:t>amazing things like small and big animals; long</a:t>
            </a:r>
          </a:p>
          <a:p>
            <a:r>
              <a:rPr lang="en-US" sz="2800" dirty="0"/>
              <a:t>rivers; dark jungles; tall mountains; and </a:t>
            </a:r>
            <a:r>
              <a:rPr lang="en-US" sz="2800" dirty="0" smtClean="0"/>
              <a:t>different people </a:t>
            </a:r>
            <a:r>
              <a:rPr lang="en-US" sz="2800" dirty="0"/>
              <a:t>and nations. This world is like a strange book.</a:t>
            </a:r>
          </a:p>
          <a:p>
            <a:r>
              <a:rPr lang="en-US" sz="2800" dirty="0"/>
              <a:t>We need to read it carefully. Then we can find </a:t>
            </a:r>
            <a:r>
              <a:rPr lang="en-US" sz="2800" dirty="0" smtClean="0"/>
              <a:t>many great </a:t>
            </a:r>
            <a:r>
              <a:rPr lang="en-US" sz="2800" dirty="0"/>
              <a:t>things in our world.</a:t>
            </a:r>
            <a:endParaRPr lang="fa-I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404" y="418011"/>
            <a:ext cx="5320687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600" dirty="0" smtClean="0"/>
              <a:t>Read this too !</a:t>
            </a:r>
            <a:endParaRPr lang="fa-IR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2452008"/>
            <a:ext cx="5437551" cy="30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32" y="1152582"/>
            <a:ext cx="10571998" cy="970450"/>
          </a:xfrm>
        </p:spPr>
        <p:txBody>
          <a:bodyPr/>
          <a:lstStyle/>
          <a:p>
            <a:r>
              <a:rPr lang="en-US" sz="4800" dirty="0" smtClean="0"/>
              <a:t>Read </a:t>
            </a:r>
            <a:r>
              <a:rPr lang="en-US" sz="4800" dirty="0"/>
              <a:t>the following examples.</a:t>
            </a:r>
            <a:br>
              <a:rPr lang="en-US" sz="4800" dirty="0"/>
            </a:br>
            <a:endParaRPr lang="fa-IR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36" y="2497727"/>
            <a:ext cx="8647339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62" y="826011"/>
            <a:ext cx="10571998" cy="970450"/>
          </a:xfrm>
        </p:spPr>
        <p:txBody>
          <a:bodyPr/>
          <a:lstStyle/>
          <a:p>
            <a:r>
              <a:rPr lang="en-US" dirty="0"/>
              <a:t>Read the following examples.</a:t>
            </a:r>
            <a:br>
              <a:rPr lang="en-US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01" y="2850152"/>
            <a:ext cx="9850910" cy="33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7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Are you ready ?!?</a:t>
            </a:r>
            <a:endParaRPr lang="fa-IR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47" y="2038350"/>
            <a:ext cx="6981825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6" y="2429691"/>
            <a:ext cx="431095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 : </a:t>
            </a:r>
            <a:r>
              <a:rPr lang="en-US" sz="2400" dirty="0"/>
              <a:t>Our body is a wonderful</a:t>
            </a:r>
            <a:br>
              <a:rPr lang="en-US" sz="2400" dirty="0"/>
            </a:br>
            <a:r>
              <a:rPr lang="en-US" sz="2400" dirty="0"/>
              <a:t>system.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B : </a:t>
            </a:r>
            <a:r>
              <a:rPr lang="en-US" sz="2400" dirty="0"/>
              <a:t>Camels can live without</a:t>
            </a:r>
            <a:br>
              <a:rPr lang="en-US" sz="2400" dirty="0"/>
            </a:br>
            <a:r>
              <a:rPr lang="en-US" sz="2400" dirty="0"/>
              <a:t>water for a long time.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C : </a:t>
            </a:r>
            <a:r>
              <a:rPr lang="en-US" sz="2400" dirty="0"/>
              <a:t>Ants are amazing animals.</a:t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D : </a:t>
            </a:r>
            <a:r>
              <a:rPr lang="en-US" sz="2400" dirty="0"/>
              <a:t>Planets go around the Sun</a:t>
            </a:r>
            <a:br>
              <a:rPr lang="en-US" sz="2400" dirty="0"/>
            </a:b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3538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09" y="2708094"/>
            <a:ext cx="8689113" cy="36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39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995828"/>
            <a:ext cx="10571998" cy="970450"/>
          </a:xfrm>
        </p:spPr>
        <p:txBody>
          <a:bodyPr/>
          <a:lstStyle/>
          <a:p>
            <a:r>
              <a:rPr lang="en-US" dirty="0"/>
              <a:t>Read the following examples.</a:t>
            </a:r>
            <a:br>
              <a:rPr lang="en-US" dirty="0"/>
            </a:b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91" y="2643181"/>
            <a:ext cx="9477720" cy="36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59" y="1021955"/>
            <a:ext cx="11564880" cy="970450"/>
          </a:xfrm>
        </p:spPr>
        <p:txBody>
          <a:bodyPr/>
          <a:lstStyle/>
          <a:p>
            <a:r>
              <a:rPr lang="en-US" dirty="0" smtClean="0"/>
              <a:t>Look </a:t>
            </a:r>
            <a:r>
              <a:rPr lang="en-US" dirty="0"/>
              <a:t>at the pictures and choose the best sentence.</a:t>
            </a:r>
            <a:br>
              <a:rPr lang="en-US" dirty="0"/>
            </a:b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13954" y="3017520"/>
            <a:ext cx="591747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/>
              <a:t>This is a modern </a:t>
            </a:r>
            <a:r>
              <a:rPr lang="en-US" sz="4400" dirty="0" smtClean="0"/>
              <a:t>car O</a:t>
            </a: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400" dirty="0" smtClean="0"/>
              <a:t>This is an old car   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fa-I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18" y="3187201"/>
            <a:ext cx="3245143" cy="18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2" y="852137"/>
            <a:ext cx="11421186" cy="970450"/>
          </a:xfrm>
        </p:spPr>
        <p:txBody>
          <a:bodyPr/>
          <a:lstStyle/>
          <a:p>
            <a:r>
              <a:rPr lang="en-US" dirty="0"/>
              <a:t>Look at the pictures and choose the best sentence.</a:t>
            </a:r>
            <a:br>
              <a:rPr lang="en-US" dirty="0"/>
            </a:b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591776" y="3017520"/>
            <a:ext cx="591747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Our house is the smallest of </a:t>
            </a:r>
            <a:r>
              <a:rPr lang="en-US" sz="2800" dirty="0" smtClean="0"/>
              <a:t>all.  </a:t>
            </a:r>
            <a:r>
              <a:rPr lang="en-US" sz="4400" dirty="0" smtClean="0">
                <a:solidFill>
                  <a:srgbClr val="00B050"/>
                </a:solidFill>
              </a:rPr>
              <a:t>O</a:t>
            </a: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/>
              <a:t>Our house is as small as their houses</a:t>
            </a:r>
            <a:r>
              <a:rPr lang="en-US" sz="2400" dirty="0" smtClean="0"/>
              <a:t>.</a:t>
            </a:r>
            <a:r>
              <a:rPr lang="en-US" dirty="0" smtClean="0"/>
              <a:t> </a:t>
            </a:r>
            <a:r>
              <a:rPr lang="en-US" sz="4400" dirty="0" smtClean="0"/>
              <a:t>O</a:t>
            </a:r>
            <a:endParaRPr lang="fa-IR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83" y="3365726"/>
            <a:ext cx="3667125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777" y="6113417"/>
            <a:ext cx="39679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Do you thinks these houses are small !?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84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not different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524" y="3469957"/>
            <a:ext cx="1619250" cy="138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309" y="3359947"/>
            <a:ext cx="591747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David is taller than his father</a:t>
            </a:r>
            <a:r>
              <a:rPr lang="en-US" sz="3200" dirty="0" smtClean="0"/>
              <a:t>. </a:t>
            </a:r>
            <a:r>
              <a:rPr lang="en-US" sz="3200" dirty="0"/>
              <a:t> </a:t>
            </a:r>
            <a:r>
              <a:rPr lang="en-US" sz="3200" dirty="0" smtClean="0"/>
              <a:t>O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David is as tall as his </a:t>
            </a:r>
            <a:r>
              <a:rPr lang="en-US" sz="3200" dirty="0" smtClean="0"/>
              <a:t>father .   </a:t>
            </a:r>
            <a:r>
              <a:rPr lang="en-US" sz="3200" dirty="0" smtClean="0">
                <a:solidFill>
                  <a:srgbClr val="00B050"/>
                </a:solidFill>
              </a:rPr>
              <a:t>O</a:t>
            </a:r>
            <a:r>
              <a:rPr lang="en-US" sz="3200" dirty="0"/>
              <a:t/>
            </a:r>
            <a:br>
              <a:rPr lang="en-US" sz="3200" dirty="0"/>
            </a:br>
            <a:endParaRPr lang="fa-IR" sz="6600" dirty="0"/>
          </a:p>
        </p:txBody>
      </p:sp>
    </p:spTree>
    <p:extLst>
      <p:ext uri="{BB962C8B-B14F-4D97-AF65-F5344CB8AC3E}">
        <p14:creationId xmlns:p14="http://schemas.microsoft.com/office/powerpoint/2010/main" val="42121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too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The blue pencil is longer than the yellow pencil.</a:t>
            </a:r>
            <a:br>
              <a:rPr lang="en-US" dirty="0">
                <a:solidFill>
                  <a:srgbClr val="231F20"/>
                </a:solidFill>
              </a:rPr>
            </a:br>
            <a:r>
              <a:rPr lang="en-US" dirty="0">
                <a:solidFill>
                  <a:srgbClr val="231F20"/>
                </a:solidFill>
              </a:rPr>
              <a:t>The yellow pencil is as short as the blue pencil</a:t>
            </a:r>
            <a:br>
              <a:rPr lang="en-US" dirty="0">
                <a:solidFill>
                  <a:srgbClr val="231F20"/>
                </a:solidFill>
              </a:rPr>
            </a:b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496390" y="3113965"/>
            <a:ext cx="7158444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The blue pencil is longer than the yellow pencil</a:t>
            </a:r>
            <a:r>
              <a:rPr lang="en-US" sz="2400" dirty="0" smtClean="0"/>
              <a:t>.  </a:t>
            </a:r>
            <a:r>
              <a:rPr lang="en-US" sz="2400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/>
              <a:t>  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yellow pencil is as short as the blue </a:t>
            </a:r>
            <a:r>
              <a:rPr lang="en-US" sz="2400" dirty="0" smtClean="0"/>
              <a:t>pencil    O</a:t>
            </a:r>
            <a:r>
              <a:rPr lang="en-US" sz="2400" dirty="0"/>
              <a:t/>
            </a:r>
            <a:br>
              <a:rPr lang="en-US" sz="2400" dirty="0"/>
            </a:br>
            <a:endParaRPr lang="fa-IR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60" y="3113965"/>
            <a:ext cx="3364638" cy="14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969703"/>
            <a:ext cx="10571998" cy="970450"/>
          </a:xfrm>
        </p:spPr>
        <p:txBody>
          <a:bodyPr/>
          <a:lstStyle/>
          <a:p>
            <a:r>
              <a:rPr lang="en-US" dirty="0"/>
              <a:t>Work with a friend.</a:t>
            </a:r>
            <a:br>
              <a:rPr lang="en-US" dirty="0"/>
            </a:b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570416" y="2534194"/>
            <a:ext cx="108202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Make sentences with these adjectives to describe and compare </a:t>
            </a:r>
            <a:r>
              <a:rPr lang="en-US" dirty="0" smtClean="0"/>
              <a:t>people, things</a:t>
            </a:r>
            <a:r>
              <a:rPr lang="en-US" dirty="0"/>
              <a:t>, or places you know.</a:t>
            </a:r>
            <a:br>
              <a:rPr lang="en-US" dirty="0"/>
            </a:b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570416" y="3526972"/>
            <a:ext cx="1659429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/>
              <a:t>1. brave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2. kind</a:t>
            </a:r>
            <a:br>
              <a:rPr lang="en-US" sz="3600" dirty="0"/>
            </a:br>
            <a:r>
              <a:rPr lang="en-US" sz="3600" dirty="0"/>
              <a:t>3. large</a:t>
            </a:r>
            <a:br>
              <a:rPr lang="en-US" sz="3600" dirty="0"/>
            </a:br>
            <a:r>
              <a:rPr lang="en-US" sz="3600" dirty="0"/>
              <a:t>4. fast</a:t>
            </a:r>
            <a:br>
              <a:rPr lang="en-US" sz="3600" dirty="0"/>
            </a:b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66751897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2444386"/>
            <a:ext cx="67056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71" y="141838"/>
            <a:ext cx="1752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572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420506" y="2469858"/>
            <a:ext cx="1164086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Read </a:t>
            </a:r>
            <a:r>
              <a:rPr lang="en-US" sz="2800" b="1" dirty="0"/>
              <a:t>the following examples with ‘comparative/superlative adjectives</a:t>
            </a:r>
            <a:r>
              <a:rPr lang="en-US" sz="2800" b="1" dirty="0" smtClean="0"/>
              <a:t>’.</a:t>
            </a: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problem is more difficult than that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one.Actually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this is the most</a:t>
            </a:r>
            <a:b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difficult problem of the book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Persian zebras are more beautiful than African zebras. They are the</a:t>
            </a:r>
            <a:b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most beautiful of all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14793752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ALSO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46313" y="2926080"/>
            <a:ext cx="1129937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This laptop is more expensive than that one. It is the most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expensive of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all.</a:t>
            </a:r>
            <a:b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Sharks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are more dangerous than whales. They are the most 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dangerous animals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of the sea.</a:t>
            </a:r>
            <a:br>
              <a:rPr lang="en-US" sz="2800" dirty="0">
                <a:solidFill>
                  <a:schemeClr val="tx1">
                    <a:lumMod val="65000"/>
                  </a:schemeClr>
                </a:solidFill>
              </a:rPr>
            </a:br>
            <a:endParaRPr lang="fa-IR" sz="2800" dirty="0">
              <a:solidFill>
                <a:schemeClr val="tx1">
                  <a:lumMod val="65000"/>
                </a:schemeClr>
              </a:solidFill>
            </a:endParaRP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24218468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5" y="1755739"/>
            <a:ext cx="6662057" cy="1535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92" y="839074"/>
            <a:ext cx="10571998" cy="970450"/>
          </a:xfrm>
        </p:spPr>
        <p:txBody>
          <a:bodyPr/>
          <a:lstStyle/>
          <a:p>
            <a:r>
              <a:rPr lang="en-US" sz="3600" dirty="0"/>
              <a:t>Match the pictures with the words.</a:t>
            </a:r>
            <a:br>
              <a:rPr lang="en-US" sz="3600" dirty="0"/>
            </a:br>
            <a:endParaRPr lang="fa-IR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328" y="3498554"/>
            <a:ext cx="82319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Microscope                blood              moon               telescope</a:t>
            </a:r>
            <a:endParaRPr lang="fa-I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31" y="4253275"/>
            <a:ext cx="5838825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5492" y="5844618"/>
            <a:ext cx="630576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heart        ring         observatory    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1287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!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463075" y="2477044"/>
            <a:ext cx="156645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dirty="0" smtClean="0"/>
              <a:t>Gold</a:t>
            </a:r>
            <a:endParaRPr lang="fa-I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61123" y="3562028"/>
            <a:ext cx="6530955" cy="270843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Is              </a:t>
            </a:r>
            <a:r>
              <a:rPr lang="en-US" sz="3200" dirty="0" smtClean="0"/>
              <a:t>expensive</a:t>
            </a:r>
            <a:r>
              <a:rPr lang="en-US" sz="2400" dirty="0" smtClean="0"/>
              <a:t> !               </a:t>
            </a:r>
            <a:r>
              <a:rPr lang="en-US" dirty="0" smtClean="0"/>
              <a:t>For rich people !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endParaRPr lang="en-US" sz="2400" dirty="0"/>
          </a:p>
          <a:p>
            <a:r>
              <a:rPr lang="en-US" sz="2400" dirty="0" smtClean="0"/>
              <a:t>Is             </a:t>
            </a:r>
            <a:r>
              <a:rPr lang="en-US" sz="2400" b="1" dirty="0"/>
              <a:t>more expensive </a:t>
            </a:r>
            <a:r>
              <a:rPr lang="en-US" sz="2400" b="1" dirty="0" smtClean="0"/>
              <a:t>than        Silver</a:t>
            </a:r>
          </a:p>
          <a:p>
            <a:endParaRPr lang="en-US" sz="2400" dirty="0" smtClean="0"/>
          </a:p>
          <a:p>
            <a:r>
              <a:rPr lang="en-US" sz="2400" dirty="0" smtClean="0"/>
              <a:t>Is              </a:t>
            </a:r>
            <a:r>
              <a:rPr lang="en-US" sz="2000" b="1" dirty="0"/>
              <a:t>the most </a:t>
            </a:r>
            <a:r>
              <a:rPr lang="en-US" sz="2000" b="1" dirty="0" smtClean="0"/>
              <a:t>expensive        </a:t>
            </a:r>
            <a:r>
              <a:rPr lang="en-US" sz="2000" b="1" dirty="0"/>
              <a:t>metal of the world.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65515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! Speak !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261258" y="2231978"/>
            <a:ext cx="104764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How was the </a:t>
            </a:r>
            <a:r>
              <a:rPr lang="en-US" sz="2400" dirty="0" smtClean="0"/>
              <a:t>movie?      It </a:t>
            </a:r>
            <a:r>
              <a:rPr lang="en-US" sz="2400" dirty="0"/>
              <a:t>was very interesting. I am going to watch it </a:t>
            </a:r>
            <a:r>
              <a:rPr lang="en-US" sz="2400" dirty="0" smtClean="0"/>
              <a:t>again. </a:t>
            </a:r>
          </a:p>
          <a:p>
            <a:endParaRPr lang="en-US" sz="2400" dirty="0" smtClean="0"/>
          </a:p>
          <a:p>
            <a:r>
              <a:rPr lang="en-US" sz="2400" dirty="0" smtClean="0"/>
              <a:t>Was </a:t>
            </a:r>
            <a:r>
              <a:rPr lang="en-US" sz="2400" dirty="0"/>
              <a:t>it an old </a:t>
            </a:r>
            <a:r>
              <a:rPr lang="en-US" sz="2400" dirty="0" smtClean="0"/>
              <a:t>film?          Yeah</a:t>
            </a:r>
            <a:r>
              <a:rPr lang="en-US" sz="2400" dirty="0"/>
              <a:t>, actually it was black and white.</a:t>
            </a:r>
            <a:br>
              <a:rPr lang="en-US" sz="2400" dirty="0"/>
            </a:br>
            <a:endParaRPr lang="fa-I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8" y="3932267"/>
            <a:ext cx="9322850" cy="24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27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698" y="757646"/>
            <a:ext cx="11591891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Listen to the following conversations and check the correct answer.</a:t>
            </a:r>
            <a:r>
              <a:rPr lang="en-US" sz="3200" dirty="0"/>
              <a:t/>
            </a:r>
            <a:br>
              <a:rPr lang="en-US" sz="3200" dirty="0"/>
            </a:b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310" y="1492545"/>
            <a:ext cx="2664821" cy="684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5" y="2630804"/>
            <a:ext cx="8296888" cy="26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6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28" y="590879"/>
            <a:ext cx="10571998" cy="970450"/>
          </a:xfrm>
        </p:spPr>
        <p:txBody>
          <a:bodyPr/>
          <a:lstStyle/>
          <a:p>
            <a:r>
              <a:rPr lang="en-US" sz="2800" dirty="0"/>
              <a:t>Listen to the following conversations and check the correct answer.</a:t>
            </a:r>
            <a:br>
              <a:rPr lang="en-US" sz="2800" dirty="0"/>
            </a:br>
            <a:endParaRPr lang="fa-I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8" y="2779258"/>
            <a:ext cx="8189868" cy="3735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48" y="1443037"/>
            <a:ext cx="227048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intonations !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031966" y="3161211"/>
            <a:ext cx="7649786" cy="22467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dirty="0"/>
              <a:t>. Is this your new car?</a:t>
            </a:r>
            <a:br>
              <a:rPr lang="en-US" sz="2800" dirty="0"/>
            </a:br>
            <a:r>
              <a:rPr lang="en-US" sz="2800" b="1" dirty="0"/>
              <a:t>2</a:t>
            </a:r>
            <a:r>
              <a:rPr lang="en-US" sz="2800" dirty="0"/>
              <a:t>. Was the book interesting?</a:t>
            </a:r>
            <a:br>
              <a:rPr lang="en-US" sz="2800" dirty="0"/>
            </a:br>
            <a:r>
              <a:rPr lang="en-US" sz="2800" b="1" dirty="0"/>
              <a:t>3</a:t>
            </a:r>
            <a:r>
              <a:rPr lang="en-US" sz="2800" dirty="0"/>
              <a:t>. Is this problem easier than that one?</a:t>
            </a:r>
            <a:br>
              <a:rPr lang="en-US" sz="2800" dirty="0"/>
            </a:br>
            <a:r>
              <a:rPr lang="en-US" sz="2800" b="1" dirty="0"/>
              <a:t>4</a:t>
            </a:r>
            <a:r>
              <a:rPr lang="en-US" sz="2800" dirty="0"/>
              <a:t>. Are they the most expensive houses in this city?</a:t>
            </a:r>
            <a:br>
              <a:rPr lang="en-US" sz="2800" dirty="0"/>
            </a:br>
            <a:endParaRPr lang="fa-IR" sz="2800" dirty="0"/>
          </a:p>
        </p:txBody>
      </p:sp>
      <p:cxnSp>
        <p:nvCxnSpPr>
          <p:cNvPr id="16" name="Curved Connector 15"/>
          <p:cNvCxnSpPr/>
          <p:nvPr/>
        </p:nvCxnSpPr>
        <p:spPr>
          <a:xfrm rot="16200000" flipV="1">
            <a:off x="9196253" y="3017519"/>
            <a:ext cx="2207623" cy="1084219"/>
          </a:xfrm>
          <a:prstGeom prst="curvedConnector3">
            <a:avLst>
              <a:gd name="adj1" fmla="val -7721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98" y="447188"/>
            <a:ext cx="4960219" cy="27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again !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72" y="2344646"/>
            <a:ext cx="7317098" cy="40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1137714"/>
            <a:ext cx="11460375" cy="97045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adjective describes a noun. It gives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more information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terms of such elements:</a:t>
            </a:r>
            <a:b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fa-I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577" y="535576"/>
            <a:ext cx="173797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/>
              <a:t>Writing</a:t>
            </a:r>
            <a:endParaRPr lang="fa-I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4" y="2929796"/>
            <a:ext cx="4556497" cy="36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929797"/>
            <a:ext cx="4918353" cy="3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0" y="2660877"/>
            <a:ext cx="4630500" cy="349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36" y="2660877"/>
            <a:ext cx="5599945" cy="34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4" y="2780619"/>
            <a:ext cx="4800600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40" y="2780618"/>
            <a:ext cx="51613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32" y="2468878"/>
            <a:ext cx="7734028" cy="3855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582" y="613954"/>
            <a:ext cx="415915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/>
              <a:t>Place of Adjectives</a:t>
            </a:r>
            <a:r>
              <a:rPr lang="en-US" sz="4000" dirty="0"/>
              <a:t/>
            </a:r>
            <a:br>
              <a:rPr lang="en-US" sz="4000" dirty="0"/>
            </a:b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9298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---------- </a:t>
            </a:r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4" y="2424385"/>
            <a:ext cx="8673466" cy="1182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62" y="3718017"/>
            <a:ext cx="8673468" cy="75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2" y="4613877"/>
            <a:ext cx="8673221" cy="14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!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810000" y="2521131"/>
            <a:ext cx="8386354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Complete each sentence with a suitable adjective. One </a:t>
            </a:r>
            <a:r>
              <a:rPr lang="en-US" dirty="0" smtClean="0"/>
              <a:t>adjective is </a:t>
            </a:r>
            <a:r>
              <a:rPr lang="en-US" dirty="0"/>
              <a:t>extra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3200" dirty="0" smtClean="0"/>
              <a:t>Funny    careful    </a:t>
            </a:r>
            <a:r>
              <a:rPr lang="en-US" sz="3200" dirty="0"/>
              <a:t>tall </a:t>
            </a:r>
            <a:r>
              <a:rPr lang="en-US" sz="3200" dirty="0" smtClean="0"/>
              <a:t>   golden    cloudy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810000" y="4048887"/>
            <a:ext cx="10009087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1. It’s not …………..  </a:t>
            </a:r>
            <a:r>
              <a:rPr lang="en-US" sz="3200" dirty="0"/>
              <a:t>Don’t laugh please</a:t>
            </a:r>
            <a:r>
              <a:rPr lang="en-US" sz="3200" dirty="0" smtClean="0"/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2. She looked at the ………….. </a:t>
            </a:r>
            <a:r>
              <a:rPr lang="en-US" sz="3200" dirty="0" smtClean="0"/>
              <a:t> sky </a:t>
            </a:r>
            <a:r>
              <a:rPr lang="en-US" sz="3200" dirty="0"/>
              <a:t>above the sea.</a:t>
            </a:r>
            <a:br>
              <a:rPr lang="en-US" sz="3200" dirty="0"/>
            </a:br>
            <a:r>
              <a:rPr lang="en-US" sz="3200" dirty="0"/>
              <a:t>3. Be </a:t>
            </a:r>
            <a:r>
              <a:rPr lang="en-US" sz="3200" dirty="0" smtClean="0"/>
              <a:t>………….. ! </a:t>
            </a:r>
            <a:r>
              <a:rPr lang="en-US" sz="3200" dirty="0"/>
              <a:t>Look both ways when you cross the street.</a:t>
            </a:r>
            <a:br>
              <a:rPr lang="en-US" sz="3200" dirty="0"/>
            </a:br>
            <a:r>
              <a:rPr lang="en-US" sz="3200" dirty="0"/>
              <a:t>4. Mary lost </a:t>
            </a:r>
            <a:r>
              <a:rPr lang="en-US" sz="3200" dirty="0" smtClean="0"/>
              <a:t>her</a:t>
            </a:r>
            <a:r>
              <a:rPr lang="en-US" sz="3200" dirty="0"/>
              <a:t> …………..</a:t>
            </a:r>
            <a:r>
              <a:rPr lang="en-US" sz="3200" dirty="0" smtClean="0"/>
              <a:t> </a:t>
            </a:r>
            <a:r>
              <a:rPr lang="en-US" sz="3200" dirty="0"/>
              <a:t>watch in the park.</a:t>
            </a:r>
            <a:br>
              <a:rPr lang="en-US" sz="3200" dirty="0"/>
            </a:br>
            <a:endParaRPr lang="fa-I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39" y="674753"/>
            <a:ext cx="3476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1335687"/>
            <a:ext cx="10571998" cy="970450"/>
          </a:xfrm>
        </p:spPr>
        <p:txBody>
          <a:bodyPr/>
          <a:lstStyle/>
          <a:p>
            <a:r>
              <a:rPr lang="en-US" dirty="0"/>
              <a:t>Spelling Hint</a:t>
            </a:r>
            <a:br>
              <a:rPr lang="en-US" dirty="0"/>
            </a:br>
            <a:r>
              <a:rPr lang="en-US" dirty="0"/>
              <a:t>Look at the following adjective forms:</a:t>
            </a:r>
            <a:br>
              <a:rPr lang="en-US" dirty="0"/>
            </a:b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03" y="2306137"/>
            <a:ext cx="8076928" cy="42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20" y="1251837"/>
            <a:ext cx="10571998" cy="970450"/>
          </a:xfrm>
        </p:spPr>
        <p:txBody>
          <a:bodyPr/>
          <a:lstStyle/>
          <a:p>
            <a:r>
              <a:rPr lang="en-US" dirty="0"/>
              <a:t>Write the comparative and superlative forms of each adjective.</a:t>
            </a:r>
            <a:br>
              <a:rPr lang="en-US" dirty="0"/>
            </a:b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27120" y="2599509"/>
            <a:ext cx="2064348" cy="44012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/>
              <a:t>1. angry</a:t>
            </a:r>
            <a:br>
              <a:rPr lang="en-US" sz="4000" dirty="0"/>
            </a:br>
            <a:r>
              <a:rPr lang="en-US" sz="4000" dirty="0"/>
              <a:t>2. strong</a:t>
            </a:r>
            <a:br>
              <a:rPr lang="en-US" sz="4000" dirty="0"/>
            </a:br>
            <a:r>
              <a:rPr lang="en-US" sz="4000" dirty="0"/>
              <a:t>3. hot</a:t>
            </a:r>
            <a:br>
              <a:rPr lang="en-US" sz="4000" dirty="0"/>
            </a:br>
            <a:r>
              <a:rPr lang="en-US" sz="4000" dirty="0"/>
              <a:t>4. far</a:t>
            </a:r>
            <a:br>
              <a:rPr lang="en-US" sz="4000" dirty="0"/>
            </a:br>
            <a:r>
              <a:rPr lang="en-US" sz="4000" dirty="0"/>
              <a:t>5. neat</a:t>
            </a:r>
            <a:br>
              <a:rPr lang="en-US" sz="4000" dirty="0"/>
            </a:br>
            <a:r>
              <a:rPr lang="en-US" sz="4000" dirty="0"/>
              <a:t>6. ugly</a:t>
            </a:r>
            <a:br>
              <a:rPr lang="en-US" sz="4000" dirty="0"/>
            </a:b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274363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55" y="1139519"/>
            <a:ext cx="10571998" cy="970450"/>
          </a:xfrm>
        </p:spPr>
        <p:txBody>
          <a:bodyPr/>
          <a:lstStyle/>
          <a:p>
            <a:r>
              <a:rPr lang="en-US" sz="3600" dirty="0"/>
              <a:t>Complete each sentence with a comparative or superlative form of </a:t>
            </a:r>
            <a:r>
              <a:rPr lang="en-US" sz="3600" dirty="0" smtClean="0"/>
              <a:t>an</a:t>
            </a:r>
            <a:r>
              <a:rPr lang="fa-IR" sz="3600" dirty="0" smtClean="0"/>
              <a:t> </a:t>
            </a:r>
            <a:r>
              <a:rPr lang="en-US" sz="3600" dirty="0" smtClean="0"/>
              <a:t>adjective </a:t>
            </a:r>
            <a:r>
              <a:rPr lang="en-US" sz="3600" dirty="0"/>
              <a:t>in the box.</a:t>
            </a:r>
            <a:br>
              <a:rPr lang="en-US" sz="3600" dirty="0"/>
            </a:br>
            <a:endParaRPr lang="fa-I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17" y="2744016"/>
            <a:ext cx="8248922" cy="35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15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BYE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810000" y="2821577"/>
            <a:ext cx="94574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>
                <a:latin typeface="+mj-lt"/>
                <a:cs typeface="B Yekan" panose="00000400000000000000" pitchFamily="2" charset="-78"/>
              </a:rPr>
              <a:t>Thank you</a:t>
            </a:r>
            <a:endParaRPr lang="fa-IR" sz="4800" dirty="0">
              <a:latin typeface="+mj-lt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7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-------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6" y="2510380"/>
            <a:ext cx="8931805" cy="195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5" y="4681401"/>
            <a:ext cx="8910199" cy="16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80" y="917451"/>
            <a:ext cx="10571998" cy="970450"/>
          </a:xfrm>
        </p:spPr>
        <p:txBody>
          <a:bodyPr/>
          <a:lstStyle/>
          <a:p>
            <a:r>
              <a:rPr lang="en-US" dirty="0"/>
              <a:t>Answer the following questions orally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6" y="2339853"/>
            <a:ext cx="11077303" cy="363651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1. How are the planets </a:t>
            </a:r>
            <a:r>
              <a:rPr lang="en-US" sz="3600" dirty="0" smtClean="0"/>
              <a:t>different?</a:t>
            </a:r>
          </a:p>
          <a:p>
            <a:pPr algn="l"/>
            <a:r>
              <a:rPr lang="en-US" sz="3600" dirty="0" smtClean="0"/>
              <a:t>2</a:t>
            </a:r>
            <a:r>
              <a:rPr lang="en-US" sz="3600" dirty="0"/>
              <a:t>. Can we see all planets without a telescope</a:t>
            </a:r>
            <a:r>
              <a:rPr lang="en-US" sz="3600" dirty="0" smtClean="0"/>
              <a:t>?</a:t>
            </a:r>
          </a:p>
          <a:p>
            <a:pPr algn="l"/>
            <a:r>
              <a:rPr lang="en-US" sz="3600" dirty="0" smtClean="0"/>
              <a:t>3</a:t>
            </a:r>
            <a:r>
              <a:rPr lang="en-US" sz="3600" dirty="0"/>
              <a:t>. Do you know the names of the planets in Persian?</a:t>
            </a:r>
            <a:br>
              <a:rPr lang="en-US" sz="3600" dirty="0"/>
            </a:b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8735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 and New Expressions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085" y="2657678"/>
            <a:ext cx="2338149" cy="216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35" y="2678788"/>
            <a:ext cx="2171563" cy="2229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678788"/>
            <a:ext cx="2284640" cy="228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027" y="2734417"/>
            <a:ext cx="2410971" cy="2229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867" y="5055326"/>
            <a:ext cx="245458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Water is a type of </a:t>
            </a:r>
            <a:r>
              <a:rPr lang="en-US" b="1" dirty="0"/>
              <a:t>liquid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3336336" y="5055326"/>
            <a:ext cx="23851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There are some </a:t>
            </a:r>
            <a:r>
              <a:rPr lang="en-US" b="1" dirty="0"/>
              <a:t>drops </a:t>
            </a:r>
            <a:r>
              <a:rPr lang="en-US" dirty="0" smtClean="0"/>
              <a:t>of paint </a:t>
            </a:r>
            <a:r>
              <a:rPr lang="en-US" dirty="0"/>
              <a:t>on his shirt</a:t>
            </a:r>
            <a:br>
              <a:rPr lang="en-US" dirty="0"/>
            </a:b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6095999" y="5055326"/>
            <a:ext cx="21336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Blood </a:t>
            </a:r>
            <a:r>
              <a:rPr lang="en-US" b="1" dirty="0"/>
              <a:t>cells </a:t>
            </a:r>
            <a:r>
              <a:rPr lang="en-US" dirty="0"/>
              <a:t>are red and white.</a:t>
            </a:r>
            <a:br>
              <a:rPr lang="en-US" dirty="0"/>
            </a:b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8971027" y="5055326"/>
            <a:ext cx="258596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About one </a:t>
            </a:r>
            <a:r>
              <a:rPr lang="en-US" b="1" dirty="0"/>
              <a:t>thousand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people live in this village.</a:t>
            </a:r>
            <a:br>
              <a:rPr lang="en-US" dirty="0"/>
            </a:b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3198335" y="6168949"/>
            <a:ext cx="534441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/>
              <a:t>easy to memorize these words with an example </a:t>
            </a:r>
          </a:p>
        </p:txBody>
      </p:sp>
    </p:spTree>
    <p:extLst>
      <p:ext uri="{BB962C8B-B14F-4D97-AF65-F5344CB8AC3E}">
        <p14:creationId xmlns:p14="http://schemas.microsoft.com/office/powerpoint/2010/main" val="36632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 and New Expressions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95" y="2496606"/>
            <a:ext cx="1867886" cy="1921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303" y="4573246"/>
            <a:ext cx="26908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There are many different</a:t>
            </a:r>
            <a:br>
              <a:rPr lang="en-US" dirty="0"/>
            </a:br>
            <a:r>
              <a:rPr lang="en-US" dirty="0"/>
              <a:t>types of </a:t>
            </a:r>
            <a:r>
              <a:rPr lang="en-US" b="1" dirty="0"/>
              <a:t>microbes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464" y="2496606"/>
            <a:ext cx="1933575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9464" y="4548366"/>
            <a:ext cx="24865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Doing daily exercise </a:t>
            </a:r>
            <a:r>
              <a:rPr lang="en-US" dirty="0"/>
              <a:t>is</a:t>
            </a:r>
            <a:br>
              <a:rPr lang="en-US" dirty="0"/>
            </a:br>
            <a:r>
              <a:rPr lang="en-US" dirty="0"/>
              <a:t>useful for everyone.</a:t>
            </a:r>
            <a:br>
              <a:rPr lang="en-US" dirty="0"/>
            </a:b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504607"/>
            <a:ext cx="1971675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7348" y="4548366"/>
            <a:ext cx="22416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Gahar</a:t>
            </a:r>
            <a:r>
              <a:rPr lang="en-US" dirty="0"/>
              <a:t> Lake is famous for </a:t>
            </a:r>
            <a:r>
              <a:rPr lang="en-US" dirty="0" smtClean="0"/>
              <a:t>its </a:t>
            </a:r>
            <a:r>
              <a:rPr lang="en-US" b="1" dirty="0" smtClean="0"/>
              <a:t>clear </a:t>
            </a:r>
            <a:r>
              <a:rPr lang="en-US" dirty="0"/>
              <a:t>water.</a:t>
            </a:r>
            <a:br>
              <a:rPr lang="en-US" dirty="0"/>
            </a:b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634" y="2496606"/>
            <a:ext cx="1895475" cy="2028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0634" y="4681069"/>
            <a:ext cx="1895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The heart </a:t>
            </a:r>
            <a:r>
              <a:rPr lang="en-US" b="1" dirty="0"/>
              <a:t>pumps </a:t>
            </a:r>
            <a:r>
              <a:rPr lang="en-US" dirty="0" smtClean="0"/>
              <a:t>blood round </a:t>
            </a:r>
            <a:r>
              <a:rPr lang="en-US" dirty="0"/>
              <a:t>the body</a:t>
            </a:r>
            <a:br>
              <a:rPr lang="en-US" dirty="0"/>
            </a:b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1748934" y="6037036"/>
            <a:ext cx="853682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easy to memorize these words with an example and a </a:t>
            </a:r>
            <a:r>
              <a:rPr lang="en-US" sz="2000" dirty="0" smtClean="0"/>
              <a:t>description </a:t>
            </a:r>
            <a:endParaRPr lang="en-US" sz="2000" dirty="0"/>
          </a:p>
          <a:p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371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! Practice ! Practice ! Practice !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96045" y="2325188"/>
            <a:ext cx="10959154" cy="39703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b="1" dirty="0" smtClean="0"/>
              <a:t>ealthy</a:t>
            </a:r>
            <a:r>
              <a:rPr lang="en-US" sz="2800" dirty="0"/>
              <a:t>: </a:t>
            </a:r>
            <a:r>
              <a:rPr lang="en-US" sz="2800" dirty="0" smtClean="0"/>
              <a:t> 1 </a:t>
            </a:r>
            <a:r>
              <a:rPr lang="en-US" sz="2800" dirty="0"/>
              <a:t>strong and </a:t>
            </a:r>
            <a:r>
              <a:rPr lang="en-US" sz="2800" dirty="0" smtClean="0"/>
              <a:t>well  # He </a:t>
            </a:r>
            <a:r>
              <a:rPr lang="en-US" sz="2800" dirty="0"/>
              <a:t>is a healthy boy</a:t>
            </a:r>
            <a:r>
              <a:rPr lang="en-US" sz="2800" dirty="0" smtClean="0"/>
              <a:t>.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 good for your </a:t>
            </a:r>
            <a:r>
              <a:rPr lang="en-US" sz="2800" dirty="0" smtClean="0"/>
              <a:t>body   # A </a:t>
            </a:r>
            <a:r>
              <a:rPr lang="en-US" sz="2800" dirty="0"/>
              <a:t>healthy breakfast can give you more energy.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b="1" dirty="0" smtClean="0"/>
              <a:t>defend</a:t>
            </a:r>
            <a:r>
              <a:rPr lang="en-US" sz="2800" dirty="0"/>
              <a:t>:  </a:t>
            </a:r>
            <a:r>
              <a:rPr lang="en-US" sz="2800" dirty="0" smtClean="0"/>
              <a:t>to </a:t>
            </a:r>
            <a:r>
              <a:rPr lang="en-US" sz="2800" dirty="0"/>
              <a:t>protect someone or something from </a:t>
            </a:r>
            <a:r>
              <a:rPr lang="en-US" sz="2800" dirty="0" smtClean="0"/>
              <a:t>danger </a:t>
            </a:r>
          </a:p>
          <a:p>
            <a:r>
              <a:rPr lang="en-US" sz="2800" dirty="0" smtClean="0"/>
              <a:t># The </a:t>
            </a:r>
            <a:r>
              <a:rPr lang="en-US" sz="2800" dirty="0"/>
              <a:t>brave soldiers defended our country in war.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b="1" dirty="0" smtClean="0"/>
              <a:t>Carry  </a:t>
            </a:r>
            <a:r>
              <a:rPr lang="en-US" sz="2800" dirty="0" smtClean="0"/>
              <a:t>:  </a:t>
            </a:r>
            <a:r>
              <a:rPr lang="en-US" sz="2800" dirty="0"/>
              <a:t>to move someone or something from one place to another</a:t>
            </a:r>
            <a:br>
              <a:rPr lang="en-US" sz="2800" dirty="0"/>
            </a:br>
            <a:r>
              <a:rPr lang="en-US" sz="2800" dirty="0" smtClean="0"/>
              <a:t># Monkeys </a:t>
            </a:r>
            <a:r>
              <a:rPr lang="en-US" sz="2800" dirty="0"/>
              <a:t>carry their babies all day long.</a:t>
            </a:r>
            <a:br>
              <a:rPr lang="en-US" sz="2800" dirty="0"/>
            </a:br>
            <a:endParaRPr lang="fa-I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317" y="297288"/>
            <a:ext cx="1438681" cy="127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240" y="6279726"/>
            <a:ext cx="655519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easy to memorize these words with an example and a description 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04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123</TotalTime>
  <Words>870</Words>
  <Application>Microsoft Office PowerPoint</Application>
  <PresentationFormat>Custom</PresentationFormat>
  <Paragraphs>138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Quotable</vt:lpstr>
      <vt:lpstr>PowerPoint Presentation</vt:lpstr>
      <vt:lpstr>Are you ready ?!?</vt:lpstr>
      <vt:lpstr>Match the pictures with the words. </vt:lpstr>
      <vt:lpstr>Conversation ---------- </vt:lpstr>
      <vt:lpstr>Discussion -------</vt:lpstr>
      <vt:lpstr>Answer the following questions orally </vt:lpstr>
      <vt:lpstr>New words and New Expressions</vt:lpstr>
      <vt:lpstr>New words and New Expressions</vt:lpstr>
      <vt:lpstr>Read ! Practice ! Practice ! Practice !</vt:lpstr>
      <vt:lpstr>Read ! Practice ! Practice ! Practice !</vt:lpstr>
      <vt:lpstr>Blood is a wonderful liquid </vt:lpstr>
      <vt:lpstr>Reading …</vt:lpstr>
      <vt:lpstr>CHOOS THE BEST ANSWER</vt:lpstr>
      <vt:lpstr>TRUE ? !? FALSE           Its seems the flag of iran </vt:lpstr>
      <vt:lpstr>C. Match two halves.            </vt:lpstr>
      <vt:lpstr>Grammar is the system of a language. Read the following texts. </vt:lpstr>
      <vt:lpstr>PowerPoint Presentation</vt:lpstr>
      <vt:lpstr>Read the following examples. </vt:lpstr>
      <vt:lpstr>Read the following examples. </vt:lpstr>
      <vt:lpstr>PowerPoint Presentation</vt:lpstr>
      <vt:lpstr>Read the following examples. </vt:lpstr>
      <vt:lpstr>Look at the pictures and choose the best sentence. </vt:lpstr>
      <vt:lpstr>Look at the pictures and choose the best sentence. </vt:lpstr>
      <vt:lpstr>It is not different</vt:lpstr>
      <vt:lpstr>Its too</vt:lpstr>
      <vt:lpstr>Work with a friend. </vt:lpstr>
      <vt:lpstr>HINT</vt:lpstr>
      <vt:lpstr>SEE ALSO</vt:lpstr>
      <vt:lpstr>SEE ALSO</vt:lpstr>
      <vt:lpstr>Gold !</vt:lpstr>
      <vt:lpstr>Listen ! Speak !</vt:lpstr>
      <vt:lpstr>PowerPoint Presentation</vt:lpstr>
      <vt:lpstr>Listen to the following conversations and check the correct answer. </vt:lpstr>
      <vt:lpstr>Rising intonations !</vt:lpstr>
      <vt:lpstr>Listen again !</vt:lpstr>
      <vt:lpstr>An adjective describes a noun. It gives more information in terms of such elements: </vt:lpstr>
      <vt:lpstr>PowerPoint Presentation</vt:lpstr>
      <vt:lpstr>PowerPoint Presentation</vt:lpstr>
      <vt:lpstr>PowerPoint Presentation</vt:lpstr>
      <vt:lpstr>Complete !</vt:lpstr>
      <vt:lpstr>Spelling Hint Look at the following adjective forms: </vt:lpstr>
      <vt:lpstr>Write the comparative and superlative forms of each adjective. </vt:lpstr>
      <vt:lpstr>Complete each sentence with a comparative or superlative form of an adjective in the box. </vt:lpstr>
      <vt:lpstr>BYE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Yousefi</dc:creator>
  <cp:lastModifiedBy>class102</cp:lastModifiedBy>
  <cp:revision>46</cp:revision>
  <dcterms:created xsi:type="dcterms:W3CDTF">2016-12-03T21:18:49Z</dcterms:created>
  <dcterms:modified xsi:type="dcterms:W3CDTF">2016-12-14T19:48:29Z</dcterms:modified>
</cp:coreProperties>
</file>